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284" r:id="rId3"/>
    <p:sldId id="278" r:id="rId4"/>
    <p:sldId id="305" r:id="rId5"/>
    <p:sldId id="306" r:id="rId6"/>
    <p:sldId id="307" r:id="rId7"/>
    <p:sldId id="285" r:id="rId8"/>
    <p:sldId id="288" r:id="rId9"/>
    <p:sldId id="289" r:id="rId10"/>
    <p:sldId id="292" r:id="rId11"/>
    <p:sldId id="294" r:id="rId12"/>
    <p:sldId id="293" r:id="rId13"/>
    <p:sldId id="308" r:id="rId14"/>
    <p:sldId id="309" r:id="rId15"/>
    <p:sldId id="300" r:id="rId16"/>
    <p:sldId id="302" r:id="rId17"/>
    <p:sldId id="304" r:id="rId18"/>
    <p:sldId id="282"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3" r:id="rId43"/>
    <p:sldId id="334" r:id="rId44"/>
    <p:sldId id="335" r:id="rId45"/>
    <p:sldId id="336" r:id="rId46"/>
    <p:sldId id="337" r:id="rId47"/>
    <p:sldId id="338" r:id="rId48"/>
    <p:sldId id="339" r:id="rId49"/>
    <p:sldId id="340" r:id="rId50"/>
    <p:sldId id="341" r:id="rId51"/>
    <p:sldId id="342" r:id="rId52"/>
    <p:sldId id="343" r:id="rId53"/>
    <p:sldId id="34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21"/>
    <a:srgbClr val="BCB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5747" autoAdjust="0"/>
  </p:normalViewPr>
  <p:slideViewPr>
    <p:cSldViewPr snapToGrid="0" snapToObjects="1">
      <p:cViewPr>
        <p:scale>
          <a:sx n="116" d="100"/>
          <a:sy n="116" d="100"/>
        </p:scale>
        <p:origin x="-4432" y="-5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33ED26-06B6-8644-BDF4-B1A9BFC60FD2}" type="datetimeFigureOut">
              <a:rPr lang="en-US" smtClean="0"/>
              <a:t>10/7/15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C40E87-977F-4042-87E6-8656CAFDA2A3}" type="slidenum">
              <a:rPr lang="en-US" smtClean="0"/>
              <a:t>‹#›</a:t>
            </a:fld>
            <a:endParaRPr lang="en-US"/>
          </a:p>
        </p:txBody>
      </p:sp>
    </p:spTree>
    <p:extLst>
      <p:ext uri="{BB962C8B-B14F-4D97-AF65-F5344CB8AC3E}">
        <p14:creationId xmlns:p14="http://schemas.microsoft.com/office/powerpoint/2010/main" val="9259423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BFB896-9E8B-0344-9BCB-A7766E6C81FD}" type="datetimeFigureOut">
              <a:rPr lang="en-US" smtClean="0"/>
              <a:t>10/7/15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230BD5-B7DF-A743-9EB2-4D9746F3EDC8}" type="slidenum">
              <a:rPr lang="en-US" smtClean="0"/>
              <a:t>‹#›</a:t>
            </a:fld>
            <a:endParaRPr lang="en-US"/>
          </a:p>
        </p:txBody>
      </p:sp>
    </p:spTree>
    <p:extLst>
      <p:ext uri="{BB962C8B-B14F-4D97-AF65-F5344CB8AC3E}">
        <p14:creationId xmlns:p14="http://schemas.microsoft.com/office/powerpoint/2010/main" val="28675956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 everyone.  [SMILE],</a:t>
            </a:r>
            <a:r>
              <a:rPr lang="en-US" b="1" baseline="0" dirty="0" smtClean="0"/>
              <a:t> </a:t>
            </a:r>
            <a:r>
              <a:rPr lang="en-US" b="1" dirty="0" smtClean="0"/>
              <a:t>I’m Jake Czyz</a:t>
            </a:r>
            <a:r>
              <a:rPr lang="en-US" b="1" baseline="0" dirty="0" smtClean="0"/>
              <a:t> (if not introduced), and I’m here to present work on NTP DDoS, which was done with collaborators at Michigan, Merit Network, Colorado State, and the University of Illinois. </a:t>
            </a:r>
          </a:p>
          <a:p>
            <a:endParaRPr lang="en-US" dirty="0" smtClean="0"/>
          </a:p>
          <a:p>
            <a:r>
              <a:rPr lang="en-US" dirty="0" smtClean="0"/>
              <a:t>Since</a:t>
            </a:r>
            <a:r>
              <a:rPr lang="en-US" baseline="0" dirty="0" smtClean="0"/>
              <a:t> it’s right after lunch, I will try to talk loud and fast, but, I hope the material itself also helps to keep you awake. </a:t>
            </a:r>
            <a:r>
              <a:rPr lang="en-US" baseline="0" dirty="0" smtClean="0">
                <a:sym typeface="Wingdings"/>
              </a:rPr>
              <a:t></a:t>
            </a:r>
          </a:p>
          <a:p>
            <a:endParaRPr lang="en-US" baseline="0" dirty="0" smtClean="0">
              <a:sym typeface="Wingding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a:t>
            </a:fld>
            <a:endParaRPr lang="en-US"/>
          </a:p>
        </p:txBody>
      </p:sp>
    </p:spTree>
    <p:extLst>
      <p:ext uri="{BB962C8B-B14F-4D97-AF65-F5344CB8AC3E}">
        <p14:creationId xmlns:p14="http://schemas.microsoft.com/office/powerpoint/2010/main" val="37959643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key piece that made the NTP DDoS attacks so powerful is the </a:t>
            </a:r>
            <a:r>
              <a:rPr lang="en-US" baseline="0" dirty="0" err="1" smtClean="0"/>
              <a:t>monlist</a:t>
            </a:r>
            <a:r>
              <a:rPr lang="en-US" baseline="0" dirty="0" smtClean="0"/>
              <a:t> command, which, again, returns details for up to the last 600 server clients.</a:t>
            </a:r>
          </a:p>
          <a:p>
            <a:endParaRPr lang="en-US" b="1" baseline="0" dirty="0" smtClean="0"/>
          </a:p>
          <a:p>
            <a:r>
              <a:rPr lang="en-US" b="1" baseline="0" dirty="0" smtClean="0"/>
              <a:t>[CLICK] Here’s an example of an actual table.  As you can see, it includes the IP address of each client, the port number, and some other interesting things like the count of requests received, the NTP mode, and the timing of connections.</a:t>
            </a:r>
            <a:endParaRPr lang="en-US" baseline="0" dirty="0" smtClean="0"/>
          </a:p>
          <a:p>
            <a:endParaRPr lang="en-US" b="1" baseline="0" dirty="0" smtClean="0"/>
          </a:p>
          <a:p>
            <a:r>
              <a:rPr lang="en-US" b="1" baseline="0" dirty="0" smtClean="0"/>
              <a:t>Well, it turns out that this aspect of the NTP DDoS is very useful to us for actually *studying* the attacks</a:t>
            </a:r>
            <a:r>
              <a:rPr lang="en-US" baseline="0" dirty="0" smtClean="0"/>
              <a:t>. The reason is that when NTP amplifiers are being used for attacks, what they believe to be legitimate clients communicating with them are really attackers, but the attackers use the victims’ IPs to query the amplifier. So, the list of previous clients that </a:t>
            </a:r>
            <a:r>
              <a:rPr lang="en-US" baseline="0" dirty="0" err="1" smtClean="0"/>
              <a:t>monlist</a:t>
            </a:r>
            <a:r>
              <a:rPr lang="en-US" baseline="0" dirty="0" smtClean="0"/>
              <a:t> returns is essentially </a:t>
            </a:r>
            <a:r>
              <a:rPr lang="en-US" b="1" baseline="0" dirty="0" smtClean="0"/>
              <a:t>a hit list of all of the IPs that were victimized </a:t>
            </a:r>
            <a:r>
              <a:rPr lang="en-US" baseline="0" dirty="0" smtClean="0"/>
              <a:t>by attackers via the given NTP amplifier.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Via some simple heuristics, we can deduce with high confidence that a given listed IP was the victim of a flood of traffic from the given amplifier.</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by reassembling the response packets from each of the amplifiers seen over the fifteen weeks of scan data into these </a:t>
            </a:r>
            <a:r>
              <a:rPr lang="en-US" b="0" baseline="0" dirty="0" err="1" smtClean="0"/>
              <a:t>monlist</a:t>
            </a:r>
            <a:r>
              <a:rPr lang="en-US" b="0" baseline="0" dirty="0" smtClean="0"/>
              <a:t> tables, we were able to build a picture of what the NTP DDoS attack landscape looked like from the perspective of over a million NTP amplifiers used in the NTP attacks.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49230BD5-B7DF-A743-9EB2-4D9746F3EDC8}" type="slidenum">
              <a:rPr lang="en-US" smtClean="0"/>
              <a:t>10</a:t>
            </a:fld>
            <a:endParaRPr lang="en-US"/>
          </a:p>
        </p:txBody>
      </p:sp>
    </p:spTree>
    <p:extLst>
      <p:ext uri="{BB962C8B-B14F-4D97-AF65-F5344CB8AC3E}">
        <p14:creationId xmlns:p14="http://schemas.microsoft.com/office/powerpoint/2010/main" val="35457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allowed us to, for example, calculate and graph the time series of attacks that used these amplifiers. Interestingly, we find that they </a:t>
            </a:r>
            <a:r>
              <a:rPr lang="en-US" b="1" baseline="0" dirty="0" smtClean="0"/>
              <a:t>peaked in mid-February at the time of the reported large attack </a:t>
            </a:r>
            <a:r>
              <a:rPr lang="en-US" baseline="0" dirty="0" smtClean="0"/>
              <a:t>on the French hosting provider OVH.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11</a:t>
            </a:fld>
            <a:endParaRPr lang="en-US"/>
          </a:p>
        </p:txBody>
      </p:sp>
    </p:spTree>
    <p:extLst>
      <p:ext uri="{BB962C8B-B14F-4D97-AF65-F5344CB8AC3E}">
        <p14:creationId xmlns:p14="http://schemas.microsoft.com/office/powerpoint/2010/main" val="132791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by</a:t>
            </a:r>
            <a:r>
              <a:rPr lang="en-US" baseline="0" dirty="0" smtClean="0"/>
              <a:t> aggregating the attacked ports, we were able to get a sense of what applications the attackers may have been most interested in disrupting.  </a:t>
            </a:r>
            <a:r>
              <a:rPr lang="en-US" b="1" baseline="0" dirty="0" smtClean="0"/>
              <a:t>[CLICK]</a:t>
            </a:r>
          </a:p>
          <a:p>
            <a:endParaRPr lang="en-US" b="1" baseline="0" dirty="0" smtClean="0"/>
          </a:p>
          <a:p>
            <a:r>
              <a:rPr lang="en-US" b="0" baseline="0" dirty="0" smtClean="0"/>
              <a:t>This chart shows the top twenty ports that appeared to be targeted either deliberately or due to the scripts/tools that attackers were using. </a:t>
            </a:r>
          </a:p>
          <a:p>
            <a:endParaRPr lang="en-US" b="0" baseline="0" dirty="0" smtClean="0"/>
          </a:p>
          <a:p>
            <a:r>
              <a:rPr lang="en-US" b="0" baseline="0" dirty="0" smtClean="0"/>
              <a:t>We see that 36% of the NTP attacks were directed toward UDP port 80, perhaps because they wanted to attack web servers and lacked clue or because they thought somehow filters or firewalls would allow more of these UDP port 80 packets through. </a:t>
            </a:r>
          </a:p>
          <a:p>
            <a:endParaRPr lang="en-US" baseline="0" dirty="0" smtClean="0"/>
          </a:p>
          <a:p>
            <a:r>
              <a:rPr lang="en-US" baseline="0" dirty="0" smtClean="0"/>
              <a:t>Remember that these types of DDoS attacks are volumetric, and so they mainly intend to eat up bandwidth on the target in general, not necessarily to disrupt specific aps.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baseline="0" dirty="0" smtClean="0"/>
              <a:t>Still, we note that 10 of the top 20 ports were associated with games or gaming systems. The likely gaming-related targets were at least 15% of seen attacks.</a:t>
            </a:r>
          </a:p>
          <a:p>
            <a:endParaRPr lang="en-US" baseline="0" dirty="0" smtClean="0"/>
          </a:p>
          <a:p>
            <a:r>
              <a:rPr lang="en-US" baseline="0" dirty="0" smtClean="0"/>
              <a:t>This is congruent with industry and press reports that claim that much DDoS activity occurs between competing gamers either for revenge, gaming advantage, or financial gain, as many game tournaments involve money.</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12</a:t>
            </a:fld>
            <a:endParaRPr lang="en-US"/>
          </a:p>
        </p:txBody>
      </p:sp>
    </p:spTree>
    <p:extLst>
      <p:ext uri="{BB962C8B-B14F-4D97-AF65-F5344CB8AC3E}">
        <p14:creationId xmlns:p14="http://schemas.microsoft.com/office/powerpoint/2010/main" val="20934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a:t>
            </a:r>
            <a:r>
              <a:rPr lang="en-US" baseline="0" dirty="0" smtClean="0"/>
              <a:t> in addition to the time series of attacks and who was being victimized on what port, a</a:t>
            </a:r>
            <a:r>
              <a:rPr lang="en-US" dirty="0" smtClean="0"/>
              <a:t>nother thing that the </a:t>
            </a:r>
            <a:r>
              <a:rPr lang="en-US" dirty="0" err="1" smtClean="0"/>
              <a:t>monlist</a:t>
            </a:r>
            <a:r>
              <a:rPr lang="en-US" dirty="0" smtClean="0"/>
              <a:t> tables help us understand at</a:t>
            </a:r>
            <a:r>
              <a:rPr lang="en-US" baseline="0" dirty="0" smtClean="0"/>
              <a:t> least a little</a:t>
            </a:r>
            <a:r>
              <a:rPr lang="en-US" dirty="0" smtClean="0"/>
              <a:t> better is the Mega amplifiers.</a:t>
            </a:r>
          </a:p>
          <a:p>
            <a:endParaRPr lang="en-US" baseline="0" dirty="0" smtClean="0"/>
          </a:p>
          <a:p>
            <a:r>
              <a:rPr lang="en-US" b="1" baseline="0" dirty="0" smtClean="0"/>
              <a:t>[CLICK] </a:t>
            </a:r>
            <a:r>
              <a:rPr lang="en-US" baseline="0" dirty="0" smtClean="0"/>
              <a:t>When we examined the tables coming from mega amps and  looked for patterns, we found that, in most cases, the response tables indicated an incrementing count field for queries from our scanner, which was the most recent client listed and with an inter-arrival time of 0.  In other words, the server thought that we were re-sending our probe packet and, thus, was continuing to reply, incrementing our query count entry in its table.  </a:t>
            </a:r>
          </a:p>
          <a:p>
            <a:endParaRPr lang="en-US" baseline="0" dirty="0" smtClean="0"/>
          </a:p>
          <a:p>
            <a:r>
              <a:rPr lang="en-US" baseline="0" dirty="0" smtClean="0"/>
              <a:t>Perhaps, we thought, some sort of routing or switching loop near the amplifier was causing our query packet to be presented multiple times to the amplifier.  However, later experiments showed that some of these amplifiers would sent traffic for hours or days after the original query packet.  Some mega amps behaved this way multiple weeks in a row, each time responding for hours or days to a single-packet query. So the problem did not appear to be transient.</a:t>
            </a:r>
          </a:p>
        </p:txBody>
      </p:sp>
      <p:sp>
        <p:nvSpPr>
          <p:cNvPr id="4" name="Slide Number Placeholder 3"/>
          <p:cNvSpPr>
            <a:spLocks noGrp="1"/>
          </p:cNvSpPr>
          <p:nvPr>
            <p:ph type="sldNum" sz="quarter" idx="10"/>
          </p:nvPr>
        </p:nvSpPr>
        <p:spPr/>
        <p:txBody>
          <a:bodyPr/>
          <a:lstStyle/>
          <a:p>
            <a:fld id="{49230BD5-B7DF-A743-9EB2-4D9746F3EDC8}" type="slidenum">
              <a:rPr lang="en-US" smtClean="0"/>
              <a:t>13</a:t>
            </a:fld>
            <a:endParaRPr lang="en-US"/>
          </a:p>
        </p:txBody>
      </p:sp>
    </p:spTree>
    <p:extLst>
      <p:ext uri="{BB962C8B-B14F-4D97-AF65-F5344CB8AC3E}">
        <p14:creationId xmlns:p14="http://schemas.microsoft.com/office/powerpoint/2010/main" val="344742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 So, In April I started some follow-up </a:t>
            </a:r>
            <a:r>
              <a:rPr lang="en-US" baseline="0" dirty="0" err="1" smtClean="0"/>
              <a:t>monlist</a:t>
            </a:r>
            <a:r>
              <a:rPr lang="en-US" baseline="0" dirty="0" smtClean="0"/>
              <a:t> probing from Michigan examining just a small sample of 250k IPs thought to be amplifiers previously.  Within about a week, I was contacted by our network ops people who detected an anomalous amount of traffic coming toward my probe machine. They sent me some graphs from their measurement tools that looked like this…</a:t>
            </a:r>
            <a:r>
              <a:rPr lang="en-US" b="1" baseline="0" dirty="0" smtClean="0"/>
              <a:t>[CLICK]</a:t>
            </a:r>
            <a:endParaRPr lang="en-US" baseline="0" dirty="0" smtClean="0"/>
          </a:p>
          <a:p>
            <a:endParaRPr lang="en-US" baseline="0" dirty="0" smtClean="0"/>
          </a:p>
          <a:p>
            <a:r>
              <a:rPr lang="en-US" baseline="0" dirty="0" smtClean="0"/>
              <a:t>Apparently, I had hit a jackpot, as one of the amps in my list went into mega amp mode and was sending us a sustained stream of 50Mbps for seven days.  A few days into that adventure… BOOM!  A second one caught… this one a doozy, sending </a:t>
            </a:r>
            <a:r>
              <a:rPr lang="en-US" baseline="0" dirty="0" err="1" smtClean="0"/>
              <a:t>aroung</a:t>
            </a:r>
            <a:r>
              <a:rPr lang="en-US" baseline="0" dirty="0" smtClean="0"/>
              <a:t> 400Mbps for six hours… So, there you have it. I nearly </a:t>
            </a:r>
            <a:r>
              <a:rPr lang="en-US" baseline="0" dirty="0" err="1" smtClean="0"/>
              <a:t>DDoS’ed</a:t>
            </a:r>
            <a:r>
              <a:rPr lang="en-US" baseline="0" dirty="0" smtClean="0"/>
              <a:t> myself, with just two amplifiers, to which I had sent basically one packet each! </a:t>
            </a:r>
          </a:p>
          <a:p>
            <a:endParaRPr lang="en-US" baseline="0" dirty="0" smtClean="0"/>
          </a:p>
          <a:p>
            <a:r>
              <a:rPr lang="en-US" baseline="0" dirty="0" smtClean="0"/>
              <a:t>Now, I looked into these particular IPs and monitored for similar behavior over the course of a month afterwards and found nine such mega amplifiers, all of which for some reason were in Japan.  </a:t>
            </a:r>
          </a:p>
          <a:p>
            <a:endParaRPr lang="en-US" baseline="0" dirty="0" smtClean="0"/>
          </a:p>
          <a:p>
            <a:r>
              <a:rPr lang="en-US" b="1" baseline="0" dirty="0" smtClean="0"/>
              <a:t>[CLICK] </a:t>
            </a:r>
            <a:r>
              <a:rPr lang="en-US" baseline="0" dirty="0" smtClean="0"/>
              <a:t>When we looked back at the location of the IPs in the fifteen week data, we also found many to be in Asia; 19 of the top 20.  Because the most egregious, as well as all seen in the post-April probing were in </a:t>
            </a:r>
            <a:r>
              <a:rPr lang="en-US" baseline="0" dirty="0" err="1" smtClean="0"/>
              <a:t>Japa,n</a:t>
            </a:r>
            <a:r>
              <a:rPr lang="en-US" baseline="0" dirty="0" smtClean="0"/>
              <a:t>  We contacted JP-CERT and others in Japan over the summer and these amplifiers were all fixed, but no operators ever were able to tell us the root cause of this phenomena.  It remains an open question.   </a:t>
            </a:r>
          </a:p>
          <a:p>
            <a:endParaRPr lang="en-US" baseline="0" dirty="0" smtClean="0"/>
          </a:p>
          <a:p>
            <a:r>
              <a:rPr lang="en-US" baseline="0" dirty="0" smtClean="0"/>
              <a:t>One final note is that this behavior isn’t limited to </a:t>
            </a:r>
            <a:r>
              <a:rPr lang="en-US" baseline="0" dirty="0" err="1" smtClean="0"/>
              <a:t>monlist</a:t>
            </a:r>
            <a:r>
              <a:rPr lang="en-US" baseline="0" dirty="0" smtClean="0"/>
              <a:t>, as the NTP </a:t>
            </a:r>
            <a:r>
              <a:rPr lang="en-US" b="1" baseline="0" dirty="0" smtClean="0"/>
              <a:t>version</a:t>
            </a:r>
            <a:r>
              <a:rPr lang="en-US" baseline="0" dirty="0" smtClean="0"/>
              <a:t> command, which we discuss more in the paper, also sometimes behaved this way.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14</a:t>
            </a:fld>
            <a:endParaRPr lang="en-US"/>
          </a:p>
        </p:txBody>
      </p:sp>
    </p:spTree>
    <p:extLst>
      <p:ext uri="{BB962C8B-B14F-4D97-AF65-F5344CB8AC3E}">
        <p14:creationId xmlns:p14="http://schemas.microsoft.com/office/powerpoint/2010/main" val="164143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me switch gears quickly </a:t>
            </a:r>
            <a:r>
              <a:rPr lang="en-US" baseline="0" dirty="0" smtClean="0"/>
              <a:t>and talk about our local perspective datasets.</a:t>
            </a:r>
            <a:r>
              <a:rPr lang="en-US" dirty="0" smtClean="0"/>
              <a:t> </a:t>
            </a:r>
          </a:p>
          <a:p>
            <a:r>
              <a:rPr lang="en-US" dirty="0" smtClean="0"/>
              <a:t>One of our collaborators on this</a:t>
            </a:r>
            <a:r>
              <a:rPr lang="en-US" baseline="0" dirty="0" smtClean="0"/>
              <a:t> study was Merit Network, a regional ISP in Michigan serving several hundred thousand users.  </a:t>
            </a:r>
          </a:p>
          <a:p>
            <a:r>
              <a:rPr lang="en-US" baseline="0" dirty="0" smtClean="0"/>
              <a:t>We wanted to see how the NTP DDoS attacks were affecting them and what understanding we could gather by looking at local data.  </a:t>
            </a:r>
          </a:p>
          <a:p>
            <a:r>
              <a:rPr lang="en-US" baseline="0" dirty="0" smtClean="0"/>
              <a:t>In addition to being an ISP, Merit and the University of Michigan have together operated a large /8 </a:t>
            </a:r>
            <a:r>
              <a:rPr lang="en-US" baseline="0" dirty="0" err="1" smtClean="0"/>
              <a:t>darknet</a:t>
            </a:r>
            <a:r>
              <a:rPr lang="en-US" baseline="0" dirty="0" smtClean="0"/>
              <a:t> for many years, which we use </a:t>
            </a:r>
          </a:p>
          <a:p>
            <a:r>
              <a:rPr lang="en-US" baseline="0" dirty="0" smtClean="0"/>
              <a:t>to find a large growth in scanning activity for NTP servers coinciding with the other data trends I showed earlier. </a:t>
            </a:r>
          </a:p>
          <a:p>
            <a:endParaRPr lang="en-US" baseline="0" dirty="0" smtClean="0"/>
          </a:p>
          <a:p>
            <a:r>
              <a:rPr lang="en-US" baseline="0" dirty="0" smtClean="0"/>
              <a:t>So, to summarize that growth in scanning and the growth in NTP traffic from a local ISP perspective, let me show you this graph.</a:t>
            </a:r>
          </a:p>
          <a:p>
            <a:endParaRPr lang="en-US" baseline="0" dirty="0" smtClean="0"/>
          </a:p>
          <a:p>
            <a:r>
              <a:rPr lang="en-US" b="1" baseline="0" dirty="0" smtClean="0"/>
              <a:t>[CLICK]</a:t>
            </a:r>
          </a:p>
          <a:p>
            <a:endParaRPr lang="en-US" b="1" baseline="0" dirty="0" smtClean="0"/>
          </a:p>
          <a:p>
            <a:r>
              <a:rPr lang="en-US" baseline="0" dirty="0" smtClean="0"/>
              <a:t>The plot just shows NTP </a:t>
            </a:r>
            <a:r>
              <a:rPr lang="en-US" baseline="0" dirty="0" err="1" smtClean="0"/>
              <a:t>darknet</a:t>
            </a:r>
            <a:r>
              <a:rPr lang="en-US" baseline="0" dirty="0" smtClean="0"/>
              <a:t> scanners and NTP traffic over two months.  Now you can’t really compare the two, as one is an IP count and the other traffic rate, but</a:t>
            </a:r>
            <a:endParaRPr lang="en-US" dirty="0" smtClean="0"/>
          </a:p>
          <a:p>
            <a:endParaRPr lang="en-US" dirty="0" smtClean="0"/>
          </a:p>
          <a:p>
            <a:r>
              <a:rPr lang="en-US" dirty="0" smtClean="0"/>
              <a:t>Interestingly, there was negligible egress</a:t>
            </a:r>
            <a:r>
              <a:rPr lang="en-US" baseline="0" dirty="0" smtClean="0"/>
              <a:t> NTP </a:t>
            </a:r>
            <a:r>
              <a:rPr lang="en-US" dirty="0" smtClean="0"/>
              <a:t>traffic until around the 19</a:t>
            </a:r>
            <a:r>
              <a:rPr lang="en-US" baseline="30000" dirty="0" smtClean="0"/>
              <a:t>th</a:t>
            </a:r>
            <a:r>
              <a:rPr lang="en-US" dirty="0" smtClean="0"/>
              <a:t> or 20</a:t>
            </a:r>
            <a:r>
              <a:rPr lang="en-US" baseline="30000" dirty="0" smtClean="0"/>
              <a:t>th</a:t>
            </a:r>
            <a:r>
              <a:rPr lang="en-US" dirty="0" smtClean="0"/>
              <a:t> of December,</a:t>
            </a:r>
            <a:r>
              <a:rPr lang="en-US" baseline="0" dirty="0" smtClean="0"/>
              <a:t> whereas scanning at Merit spiked dramatically 4 days prior to the onset of the traffic surge.  So, it’s possible that we are seeing the initial scans that led attackers to find some of the amplifiers at Merit which were subsequently used for attacks. Now, this is perhaps a bit of a leap, but it’s certainly a possibility.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15</a:t>
            </a:fld>
            <a:endParaRPr lang="en-US"/>
          </a:p>
        </p:txBody>
      </p:sp>
    </p:spTree>
    <p:extLst>
      <p:ext uri="{BB962C8B-B14F-4D97-AF65-F5344CB8AC3E}">
        <p14:creationId xmlns:p14="http://schemas.microsoft.com/office/powerpoint/2010/main" val="1980076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local perspective</a:t>
            </a:r>
            <a:r>
              <a:rPr lang="en-US" baseline="0" dirty="0" smtClean="0"/>
              <a:t> we had data for was partial traffic visibility into Colorado State University and its ISP, the Front Range </a:t>
            </a:r>
            <a:r>
              <a:rPr lang="en-US" baseline="0" dirty="0" err="1" smtClean="0"/>
              <a:t>Gigapop</a:t>
            </a:r>
            <a:r>
              <a:rPr lang="en-US" baseline="0" dirty="0" smtClean="0"/>
              <a:t>.  </a:t>
            </a:r>
          </a:p>
          <a:p>
            <a:endParaRPr lang="en-US" baseline="0" dirty="0" smtClean="0"/>
          </a:p>
          <a:p>
            <a:r>
              <a:rPr lang="en-US" b="1" baseline="0" dirty="0" smtClean="0"/>
              <a:t>[CLICK] </a:t>
            </a:r>
            <a:r>
              <a:rPr lang="en-US" baseline="0" dirty="0" smtClean="0"/>
              <a:t>Here, we show NTP traffic data from this joint vantage point, and point out what it says about remediation..    Now the absolute volume of NTP traffic at CSU was generally low, but we did see something interesting. </a:t>
            </a:r>
          </a:p>
          <a:p>
            <a:endParaRPr lang="en-US" baseline="0" dirty="0" smtClean="0"/>
          </a:p>
          <a:p>
            <a:r>
              <a:rPr lang="en-US" baseline="0" dirty="0" smtClean="0"/>
              <a:t>First, </a:t>
            </a:r>
            <a:r>
              <a:rPr lang="en-US" b="1" baseline="0" dirty="0" smtClean="0"/>
              <a:t>[CLICK] </a:t>
            </a:r>
            <a:r>
              <a:rPr lang="en-US" baseline="0" dirty="0" smtClean="0"/>
              <a:t>focusing on the thin black line, we note the dramatic four or </a:t>
            </a:r>
            <a:r>
              <a:rPr lang="en-US" b="1" baseline="0" dirty="0" smtClean="0"/>
              <a:t>five order of magnitude spike </a:t>
            </a:r>
            <a:r>
              <a:rPr lang="en-US" baseline="0" dirty="0" smtClean="0"/>
              <a:t>in *EGRESS* NTP traffic at CSU in the third week of January, peaking at around 10 Megabits.  </a:t>
            </a:r>
          </a:p>
          <a:p>
            <a:endParaRPr lang="en-US" baseline="0" dirty="0" smtClean="0"/>
          </a:p>
          <a:p>
            <a:r>
              <a:rPr lang="en-US" baseline="0" dirty="0" smtClean="0"/>
              <a:t>Now, as the NTP amplifiers at CSU were quickly remediated a few days later, we see a sharp drop in EGRESS traffic, but the *INGRESS* NTP queries (the red line) that were being generated by attackers or their bot pawns, continued for several more days before they presumably detected that these amplifiers had been fixed and stopped sending requests.</a:t>
            </a:r>
          </a:p>
          <a:p>
            <a:endParaRPr lang="en-US" baseline="0" dirty="0" smtClean="0"/>
          </a:p>
          <a:p>
            <a:r>
              <a:rPr lang="en-US" baseline="0" dirty="0" smtClean="0"/>
              <a:t>At FRGP the ISP in </a:t>
            </a:r>
            <a:r>
              <a:rPr lang="en-US" baseline="0" dirty="0" err="1" smtClean="0"/>
              <a:t>colorado</a:t>
            </a:r>
            <a:r>
              <a:rPr lang="en-US" baseline="0" dirty="0" smtClean="0"/>
              <a:t>, which is the top two lines, we see some noise but it shows a general increase starting at around the same time.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16</a:t>
            </a:fld>
            <a:endParaRPr lang="en-US"/>
          </a:p>
        </p:txBody>
      </p:sp>
    </p:spTree>
    <p:extLst>
      <p:ext uri="{BB962C8B-B14F-4D97-AF65-F5344CB8AC3E}">
        <p14:creationId xmlns:p14="http://schemas.microsoft.com/office/powerpoint/2010/main" val="2929353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NTP DDoS attacks came</a:t>
            </a:r>
            <a:r>
              <a:rPr lang="en-US" baseline="0" dirty="0" smtClean="0"/>
              <a:t> out of nowhere to</a:t>
            </a:r>
            <a:r>
              <a:rPr lang="en-US" dirty="0" smtClean="0"/>
              <a:t> become the top large DDoS</a:t>
            </a:r>
            <a:r>
              <a:rPr lang="en-US" baseline="0" dirty="0" smtClean="0"/>
              <a:t> vector in first quarter 2014, with traffic increasing three orders of magnitude in three months.</a:t>
            </a:r>
          </a:p>
          <a:p>
            <a:pPr marL="171450" indent="-171450">
              <a:buFontTx/>
              <a:buChar char="-"/>
            </a:pPr>
            <a:endParaRPr lang="en-US" baseline="0" dirty="0" smtClean="0"/>
          </a:p>
          <a:p>
            <a:pPr marL="171450" indent="-171450">
              <a:buFontTx/>
              <a:buChar char="-"/>
            </a:pPr>
            <a:r>
              <a:rPr lang="en-US" baseline="0" dirty="0" smtClean="0"/>
              <a:t>By using the NTP </a:t>
            </a:r>
            <a:r>
              <a:rPr lang="en-US" baseline="0" dirty="0" err="1" smtClean="0"/>
              <a:t>monlist</a:t>
            </a:r>
            <a:r>
              <a:rPr lang="en-US" baseline="0" dirty="0" smtClean="0"/>
              <a:t> tables themselves to study attacks, we were able to, for the first time, study the global population of DDoS victims, finding that NTP attacks appeared to peak in Mid-February and that gaming targets were a large fraction of the attacks.</a:t>
            </a:r>
          </a:p>
          <a:p>
            <a:pPr marL="171450" indent="-171450">
              <a:buFontTx/>
              <a:buChar char="-"/>
            </a:pPr>
            <a:endParaRPr lang="en-US" baseline="0" dirty="0" smtClean="0"/>
          </a:p>
          <a:p>
            <a:pPr marL="171450" indent="-171450">
              <a:buFontTx/>
              <a:buChar char="-"/>
            </a:pPr>
            <a:r>
              <a:rPr lang="en-US" baseline="0" dirty="0" smtClean="0"/>
              <a:t>A small percentage of amplifiers behaved in a most devastating way, responding with tens or or hundreds of gigabytes to a single query</a:t>
            </a:r>
          </a:p>
          <a:p>
            <a:pPr marL="0" indent="0">
              <a:buFontTx/>
              <a:buNone/>
            </a:pPr>
            <a:endParaRPr lang="en-US" baseline="0" dirty="0" smtClean="0"/>
          </a:p>
          <a:p>
            <a:pPr marL="171450" indent="-171450">
              <a:buFontTx/>
              <a:buChar char="-"/>
            </a:pPr>
            <a:r>
              <a:rPr lang="en-US" baseline="0" dirty="0" smtClean="0"/>
              <a:t>Mitigation of the </a:t>
            </a:r>
            <a:r>
              <a:rPr lang="en-US" baseline="0" dirty="0" err="1" smtClean="0"/>
              <a:t>monlist</a:t>
            </a:r>
            <a:r>
              <a:rPr lang="en-US" baseline="0" dirty="0" smtClean="0"/>
              <a:t> attack was swift, with operators either disabling it, updating software, or filtering requests.  Around 90 or 95% of the amplifiers were mitigated in the first ten weeks.</a:t>
            </a:r>
          </a:p>
          <a:p>
            <a:pPr marL="171450" indent="-171450">
              <a:buFontTx/>
              <a:buChar char="-"/>
            </a:pPr>
            <a:endParaRPr lang="en-US" baseline="0" dirty="0" smtClean="0"/>
          </a:p>
          <a:p>
            <a:pPr marL="171450" indent="-171450">
              <a:buFontTx/>
              <a:buChar char="-"/>
            </a:pPr>
            <a:r>
              <a:rPr lang="en-US" baseline="0" dirty="0" smtClean="0"/>
              <a:t>However, the version command is still a present threat on millions of amplifiers, and even the </a:t>
            </a:r>
            <a:r>
              <a:rPr lang="en-US" baseline="0" dirty="0" err="1" smtClean="0"/>
              <a:t>monlist</a:t>
            </a:r>
            <a:r>
              <a:rPr lang="en-US" baseline="0" dirty="0" smtClean="0"/>
              <a:t> remediation appears to have ground to a halt, stalling at around a population of 100K amplifiers, six months after our study began.  That long tail is one thing we are hoping to look more at in future work, as it’s something that other threats also exhibit.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17</a:t>
            </a:fld>
            <a:endParaRPr lang="en-US"/>
          </a:p>
        </p:txBody>
      </p:sp>
    </p:spTree>
    <p:extLst>
      <p:ext uri="{BB962C8B-B14F-4D97-AF65-F5344CB8AC3E}">
        <p14:creationId xmlns:p14="http://schemas.microsoft.com/office/powerpoint/2010/main" val="3482469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very much and I’m happy to take your questions here or by email! </a:t>
            </a:r>
            <a:r>
              <a:rPr lang="en-US" b="1" dirty="0" smtClean="0"/>
              <a:t>[SMILE]</a:t>
            </a:r>
          </a:p>
          <a:p>
            <a:endParaRPr lang="en-US" dirty="0" smtClean="0"/>
          </a:p>
          <a:p>
            <a:r>
              <a:rPr lang="en-US" sz="1800" dirty="0" smtClean="0">
                <a:sym typeface="Wingdings"/>
              </a:rPr>
              <a:t></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18</a:t>
            </a:fld>
            <a:endParaRPr lang="en-US"/>
          </a:p>
        </p:txBody>
      </p:sp>
    </p:spTree>
    <p:extLst>
      <p:ext uri="{BB962C8B-B14F-4D97-AF65-F5344CB8AC3E}">
        <p14:creationId xmlns:p14="http://schemas.microsoft.com/office/powerpoint/2010/main" val="176381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second week of </a:t>
            </a:r>
            <a:r>
              <a:rPr lang="en-US" dirty="0" smtClean="0"/>
              <a:t>February</a:t>
            </a:r>
            <a:r>
              <a:rPr lang="en-US" b="1" dirty="0" smtClean="0"/>
              <a:t> </a:t>
            </a:r>
            <a:r>
              <a:rPr lang="en-US" dirty="0" smtClean="0"/>
              <a:t>the </a:t>
            </a:r>
            <a:r>
              <a:rPr lang="en-US" b="1" dirty="0" smtClean="0"/>
              <a:t>tech news bubble was quite abuzz</a:t>
            </a:r>
            <a:r>
              <a:rPr lang="en-US" b="1" baseline="0" dirty="0" smtClean="0"/>
              <a:t> </a:t>
            </a:r>
            <a:r>
              <a:rPr lang="en-US" baseline="0" dirty="0" smtClean="0"/>
              <a:t>regarding a DDoS attack on the French hosting provider </a:t>
            </a:r>
            <a:r>
              <a:rPr lang="en-US" b="1" baseline="0" dirty="0" smtClean="0"/>
              <a:t>OVH</a:t>
            </a:r>
            <a:r>
              <a:rPr lang="en-US" baseline="0" dirty="0" smtClean="0"/>
              <a:t>.  [PAUSE]</a:t>
            </a:r>
          </a:p>
          <a:p>
            <a:endParaRPr lang="en-US" baseline="0" dirty="0" smtClean="0"/>
          </a:p>
          <a:p>
            <a:r>
              <a:rPr lang="en-US" baseline="0" dirty="0" smtClean="0"/>
              <a:t>Now, DDoS attacks have been around for years, of course, but this one caught people’s eye for two reasons: First, </a:t>
            </a:r>
            <a:r>
              <a:rPr lang="en-US" b="1" baseline="0" dirty="0" smtClean="0"/>
              <a:t>[CLICK]</a:t>
            </a:r>
            <a:r>
              <a:rPr lang="en-US" baseline="0" dirty="0" smtClean="0"/>
              <a:t>  it was the largest ever reported--clocking in at around 400 gigabits per second.</a:t>
            </a:r>
          </a:p>
          <a:p>
            <a:endParaRPr lang="en-US" baseline="0" dirty="0" smtClean="0"/>
          </a:p>
          <a:p>
            <a:r>
              <a:rPr lang="en-US" baseline="0" dirty="0" smtClean="0"/>
              <a:t>Secondly, this attack included a technique that had been nearly unheard of just several months prior, but which had started to gain momentum starting in December.</a:t>
            </a:r>
          </a:p>
          <a:p>
            <a:endParaRPr lang="en-US" baseline="0" dirty="0" smtClean="0"/>
          </a:p>
          <a:p>
            <a:r>
              <a:rPr lang="en-US" baseline="0" dirty="0" smtClean="0"/>
              <a:t>Basically, by taking advantage of </a:t>
            </a:r>
            <a:r>
              <a:rPr lang="en-US" b="1" baseline="0" dirty="0" smtClean="0"/>
              <a:t>network time protocol diagnostic </a:t>
            </a:r>
            <a:r>
              <a:rPr lang="en-US" baseline="0" dirty="0" smtClean="0"/>
              <a:t>features, miscreants were able to amplify their attack traffic to an extent that the world had not previously seen. Someone even dubbed it the hockey stick era of DDoS.</a:t>
            </a:r>
          </a:p>
          <a:p>
            <a:endParaRPr lang="en-US" baseline="0" dirty="0" smtClean="0"/>
          </a:p>
          <a:p>
            <a:r>
              <a:rPr lang="en-US" baseline="0" dirty="0" smtClean="0"/>
              <a:t>(another early ref: http://</a:t>
            </a:r>
            <a:r>
              <a:rPr lang="en-US" baseline="0" dirty="0" err="1" smtClean="0"/>
              <a:t>www.symantec.com</a:t>
            </a:r>
            <a:r>
              <a:rPr lang="en-US" baseline="0" dirty="0" smtClean="0"/>
              <a:t>/connect/blogs/hackers-spend-christmas-break-launching-large-scale-ntp-reflection-attacks)</a:t>
            </a:r>
          </a:p>
        </p:txBody>
      </p:sp>
      <p:sp>
        <p:nvSpPr>
          <p:cNvPr id="4" name="Slide Number Placeholder 3"/>
          <p:cNvSpPr>
            <a:spLocks noGrp="1"/>
          </p:cNvSpPr>
          <p:nvPr>
            <p:ph type="sldNum" sz="quarter" idx="10"/>
          </p:nvPr>
        </p:nvSpPr>
        <p:spPr/>
        <p:txBody>
          <a:bodyPr/>
          <a:lstStyle/>
          <a:p>
            <a:fld id="{49230BD5-B7DF-A743-9EB2-4D9746F3EDC8}" type="slidenum">
              <a:rPr lang="en-US" smtClean="0"/>
              <a:t>2</a:t>
            </a:fld>
            <a:endParaRPr lang="en-US"/>
          </a:p>
        </p:txBody>
      </p:sp>
    </p:spTree>
    <p:extLst>
      <p:ext uri="{BB962C8B-B14F-4D97-AF65-F5344CB8AC3E}">
        <p14:creationId xmlns:p14="http://schemas.microsoft.com/office/powerpoint/2010/main" val="2073399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smtClean="0"/>
              <a:t>This</a:t>
            </a:r>
            <a:r>
              <a:rPr lang="en-US" b="1" baseline="0" dirty="0" smtClean="0"/>
              <a:t> escalation of DDoS power caught our attention and we wanted to learn </a:t>
            </a:r>
            <a:r>
              <a:rPr lang="en-US" b="1" dirty="0" smtClean="0"/>
              <a:t>the story behind these attacks.</a:t>
            </a:r>
          </a:p>
          <a:p>
            <a:pPr marL="0" indent="0">
              <a:buFontTx/>
              <a:buNone/>
            </a:pPr>
            <a:endParaRPr lang="en-US" dirty="0" smtClean="0"/>
          </a:p>
          <a:p>
            <a:pPr marL="171450" indent="-171450">
              <a:buFontTx/>
              <a:buChar char="•"/>
            </a:pPr>
            <a:r>
              <a:rPr lang="en-US" baseline="0" dirty="0" smtClean="0"/>
              <a:t>How did they work?</a:t>
            </a:r>
          </a:p>
          <a:p>
            <a:pPr marL="171450" indent="-171450">
              <a:buFontTx/>
              <a:buChar char="•"/>
            </a:pPr>
            <a:r>
              <a:rPr lang="en-US" baseline="0" dirty="0" smtClean="0"/>
              <a:t>Who and what was enabling them?</a:t>
            </a:r>
          </a:p>
          <a:p>
            <a:pPr marL="171450" indent="-171450">
              <a:buFontTx/>
              <a:buChar char="•"/>
            </a:pPr>
            <a:r>
              <a:rPr lang="en-US" baseline="0" dirty="0" smtClean="0"/>
              <a:t>what impact were they having globally and how did this affect innocent bystanders in these attacks?</a:t>
            </a:r>
          </a:p>
          <a:p>
            <a:pPr marL="171450" indent="-171450">
              <a:buFontTx/>
              <a:buChar char="•"/>
            </a:pPr>
            <a:r>
              <a:rPr lang="en-US" baseline="0" dirty="0" smtClean="0"/>
              <a:t>What about victims? Who were attackers targeting, when, and with how much traffic?</a:t>
            </a:r>
          </a:p>
          <a:p>
            <a:pPr marL="171450" indent="-171450">
              <a:buFontTx/>
              <a:buChar char="•"/>
            </a:pPr>
            <a:r>
              <a:rPr lang="en-US" baseline="0" dirty="0" smtClean="0"/>
              <a:t>Could we glean any clues about attacker motivation and M.O.?  [PAUSE]</a:t>
            </a:r>
          </a:p>
          <a:p>
            <a:pPr marL="171450" indent="-171450">
              <a:buFontTx/>
              <a:buChar char="•"/>
            </a:pPr>
            <a:r>
              <a:rPr lang="en-US" baseline="0" dirty="0" smtClean="0"/>
              <a:t>Finally, how has the operator community responded and is the NTP threat subsiding?</a:t>
            </a:r>
          </a:p>
          <a:p>
            <a:pPr marL="0" indent="0">
              <a:buFontTx/>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p>
          <a:p>
            <a:pPr marL="0" indent="0">
              <a:buFontTx/>
              <a:buNone/>
            </a:pPr>
            <a:endParaRPr lang="en-US" baseline="0" dirty="0" smtClean="0"/>
          </a:p>
          <a:p>
            <a:pPr marL="0" indent="0">
              <a:buFontTx/>
              <a:buNone/>
            </a:pPr>
            <a:r>
              <a:rPr lang="en-US" baseline="0" dirty="0" smtClean="0"/>
              <a:t>To help answer these questions, we analyzed six datasets that give us both a global and local perspective on this phenomenon. </a:t>
            </a:r>
          </a:p>
          <a:p>
            <a:pPr marL="0" indent="0">
              <a:buFontTx/>
              <a:buNone/>
            </a:pPr>
            <a:endParaRPr lang="en-US" baseline="0" dirty="0" smtClean="0"/>
          </a:p>
          <a:p>
            <a:pPr marL="0" indent="0">
              <a:buFontTx/>
              <a:buNone/>
            </a:pPr>
            <a:r>
              <a:rPr lang="en-US" b="1" baseline="0" dirty="0" smtClean="0"/>
              <a:t>[CLICK]</a:t>
            </a:r>
          </a:p>
          <a:p>
            <a:pPr marL="0" indent="0">
              <a:buFontTx/>
              <a:buNone/>
            </a:pPr>
            <a:endParaRPr lang="en-US" baseline="0" dirty="0" smtClean="0"/>
          </a:p>
          <a:p>
            <a:pPr marL="0" indent="0">
              <a:buFontTx/>
              <a:buNone/>
            </a:pPr>
            <a:r>
              <a:rPr lang="en-US" baseline="0" dirty="0" smtClean="0"/>
              <a:t>So, the agenda for the remainder of the talk is straightforward.  I’ll first introduce the mechanics of this attack and then I’ll delve into the datasets we analyzed and how they answer these questions. </a:t>
            </a:r>
          </a:p>
          <a:p>
            <a:pPr marL="0" indent="0">
              <a:buFontTx/>
              <a:buNone/>
            </a:pPr>
            <a:endParaRPr lang="en-US" baseline="0" dirty="0" smtClean="0"/>
          </a:p>
          <a:p>
            <a:pPr marL="0" indent="0">
              <a:buFontTx/>
              <a:buNone/>
            </a:pPr>
            <a:r>
              <a:rPr lang="en-US" baseline="0" dirty="0" smtClean="0"/>
              <a:t>I’ll also talk a little bit about the remediation that the community put in place and its impact, after which I’ll wrap up.</a:t>
            </a:r>
          </a:p>
          <a:p>
            <a:pPr marL="0" indent="0">
              <a:buFontTx/>
              <a:buNone/>
            </a:pPr>
            <a:endParaRPr lang="en-US" baseline="0" dirty="0" smtClean="0"/>
          </a:p>
          <a:p>
            <a:pPr marL="0" indent="0">
              <a:buFontTx/>
              <a:buNone/>
            </a:pPr>
            <a:r>
              <a:rPr lang="en-US" baseline="0" dirty="0" smtClean="0"/>
              <a:t>Now, there are a lot of interesting details that we found and describe in the paper but which I have to leave out for lack of time, but I really encourage you to have a look at it if you’re at all interested in this domain.</a:t>
            </a:r>
          </a:p>
          <a:p>
            <a:pPr marL="0" indent="0">
              <a:buFontTx/>
              <a:buNone/>
            </a:pP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3</a:t>
            </a:fld>
            <a:endParaRPr lang="en-US"/>
          </a:p>
        </p:txBody>
      </p:sp>
    </p:spTree>
    <p:extLst>
      <p:ext uri="{BB962C8B-B14F-4D97-AF65-F5344CB8AC3E}">
        <p14:creationId xmlns:p14="http://schemas.microsoft.com/office/powerpoint/2010/main" val="1156470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so let’s start with a very quick visual primer on the mechanics of these attacks.   First of all, keep in mind that, generally speaking, volumetric DDoS attacks simply aim to overwhelm a victim with traffic.  </a:t>
            </a:r>
          </a:p>
          <a:p>
            <a:endParaRPr lang="en-US" baseline="0" dirty="0" smtClean="0"/>
          </a:p>
          <a:p>
            <a:r>
              <a:rPr lang="en-US" baseline="0" dirty="0" smtClean="0"/>
              <a:t>But, since attackers are usually individuals whose ability to create lots of traffic may be limited, they take advantage of the reflection and amplification properties of several UDP-based protocols.  </a:t>
            </a:r>
          </a:p>
          <a:p>
            <a:endParaRPr lang="en-US" baseline="0" dirty="0" smtClean="0"/>
          </a:p>
          <a:p>
            <a:r>
              <a:rPr lang="en-US" baseline="0" dirty="0" smtClean="0"/>
              <a:t>Here’s what happens. </a:t>
            </a:r>
            <a:r>
              <a:rPr lang="en-US" b="1" baseline="0" dirty="0" smtClean="0"/>
              <a:t>[CLICK]</a:t>
            </a:r>
            <a:r>
              <a:rPr lang="en-US" b="0" baseline="0" dirty="0" smtClean="0"/>
              <a:t>.  </a:t>
            </a:r>
          </a:p>
          <a:p>
            <a:r>
              <a:rPr lang="en-US" b="0" dirty="0" smtClean="0"/>
              <a:t>An</a:t>
            </a:r>
            <a:r>
              <a:rPr lang="en-US" b="0" baseline="0" dirty="0" smtClean="0"/>
              <a:t> attacker sends small typically UDP requests, such as DNS queries, to each of some set of intermediate hosts that can act as </a:t>
            </a:r>
            <a:r>
              <a:rPr lang="en-US" b="1" baseline="0" dirty="0" smtClean="0"/>
              <a:t>amplifiers</a:t>
            </a:r>
            <a:r>
              <a:rPr lang="en-US" b="0" baseline="0" dirty="0" smtClean="0"/>
              <a:t>. </a:t>
            </a:r>
          </a:p>
          <a:p>
            <a:endParaRPr lang="en-US" b="0" baseline="0" dirty="0" smtClean="0"/>
          </a:p>
          <a:p>
            <a:r>
              <a:rPr lang="en-US" b="0" baseline="0" dirty="0" smtClean="0"/>
              <a:t>And, thanks to the attackers living on networks that </a:t>
            </a:r>
            <a:r>
              <a:rPr lang="en-US" b="1" baseline="0" dirty="0" smtClean="0"/>
              <a:t>[CLICK] do not follow best practices and allow spoofed traffic to leave them</a:t>
            </a:r>
            <a:r>
              <a:rPr lang="en-US" b="0" baseline="0" dirty="0" smtClean="0"/>
              <a:t>, the attackers can craft their request packets to have source addresses that actually belong to their VICTIM.</a:t>
            </a:r>
          </a:p>
          <a:p>
            <a:endParaRPr lang="en-US" b="0" baseline="0" dirty="0" smtClean="0"/>
          </a:p>
          <a:p>
            <a:r>
              <a:rPr lang="en-US" b="0" baseline="0" dirty="0" smtClean="0"/>
              <a:t>The amplifiers, upon getting these requests, simply do what they normally do and reply to them, sending their large replies to the victim. </a:t>
            </a:r>
            <a:r>
              <a:rPr lang="en-US" b="1" baseline="0" dirty="0" smtClean="0"/>
              <a:t>[CLICK]</a:t>
            </a:r>
            <a:r>
              <a:rPr lang="en-US" b="0" baseline="0" dirty="0" smtClean="0"/>
              <a:t>  </a:t>
            </a:r>
          </a:p>
          <a:p>
            <a:endParaRPr lang="en-US" b="0" baseline="0" dirty="0" smtClean="0"/>
          </a:p>
          <a:p>
            <a:endParaRPr lang="en-US" b="0" baseline="0" dirty="0" smtClean="0"/>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49230BD5-B7DF-A743-9EB2-4D9746F3EDC8}" type="slidenum">
              <a:rPr lang="en-US" smtClean="0"/>
              <a:t>4</a:t>
            </a:fld>
            <a:endParaRPr lang="en-US"/>
          </a:p>
        </p:txBody>
      </p:sp>
    </p:spTree>
    <p:extLst>
      <p:ext uri="{BB962C8B-B14F-4D97-AF65-F5344CB8AC3E}">
        <p14:creationId xmlns:p14="http://schemas.microsoft.com/office/powerpoint/2010/main" val="940358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a:t>
            </a:r>
            <a:r>
              <a:rPr lang="en-US" b="1" dirty="0" smtClean="0"/>
              <a:t>thanks to the</a:t>
            </a:r>
            <a:r>
              <a:rPr lang="en-US" b="1" baseline="0" dirty="0" smtClean="0"/>
              <a:t> magic of botnets, </a:t>
            </a:r>
            <a:r>
              <a:rPr lang="en-US" baseline="0" dirty="0" smtClean="0"/>
              <a:t>a more </a:t>
            </a:r>
            <a:r>
              <a:rPr lang="en-US" b="1" baseline="0" dirty="0" smtClean="0"/>
              <a:t>advanced attacker </a:t>
            </a:r>
            <a:r>
              <a:rPr lang="en-US" baseline="0" dirty="0" smtClean="0"/>
              <a:t>that controls (or can cheaply rent) a botnet can, at will, basically generate massive amounts of traffic via a tiny botnet command and control channel.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5</a:t>
            </a:fld>
            <a:endParaRPr lang="en-US"/>
          </a:p>
        </p:txBody>
      </p:sp>
    </p:spTree>
    <p:extLst>
      <p:ext uri="{BB962C8B-B14F-4D97-AF65-F5344CB8AC3E}">
        <p14:creationId xmlns:p14="http://schemas.microsoft.com/office/powerpoint/2010/main" val="94035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those were </a:t>
            </a:r>
            <a:r>
              <a:rPr lang="en-US" b="1" dirty="0" smtClean="0"/>
              <a:t>amplified</a:t>
            </a:r>
            <a:r>
              <a:rPr lang="en-US" b="1" baseline="0" dirty="0" smtClean="0"/>
              <a:t> and reflected DDoS attacks in genera</a:t>
            </a:r>
            <a:r>
              <a:rPr lang="en-US" baseline="0" dirty="0" smtClean="0"/>
              <a:t>l, and now let’s talk about NTP in particular.</a:t>
            </a:r>
          </a:p>
          <a:p>
            <a:endParaRPr lang="en-US" baseline="0" dirty="0" smtClean="0"/>
          </a:p>
          <a:p>
            <a:r>
              <a:rPr lang="en-US" dirty="0" smtClean="0"/>
              <a:t>NTP’s an old protocol, standardized in 1985,</a:t>
            </a:r>
            <a:r>
              <a:rPr lang="en-US" baseline="0" dirty="0" smtClean="0"/>
              <a:t> and</a:t>
            </a:r>
            <a:r>
              <a:rPr lang="en-US" dirty="0" smtClean="0"/>
              <a:t> used for</a:t>
            </a:r>
            <a:r>
              <a:rPr lang="en-US" baseline="0" dirty="0" smtClean="0"/>
              <a:t> synchronizing machine clock time. It runs on server and client machines as well as on networking gear and on other Internet hosts</a:t>
            </a:r>
            <a:r>
              <a:rPr lang="en-US" b="1" baseline="0" dirty="0" smtClean="0"/>
              <a:t>.  It is widely deployed. </a:t>
            </a:r>
          </a:p>
          <a:p>
            <a:endParaRPr lang="en-US" baseline="0" dirty="0" smtClean="0"/>
          </a:p>
          <a:p>
            <a:r>
              <a:rPr lang="en-US" baseline="0" dirty="0" smtClean="0"/>
              <a:t>In normal operation </a:t>
            </a:r>
            <a:r>
              <a:rPr lang="en-US" b="1" baseline="0" dirty="0" smtClean="0"/>
              <a:t>[CLICK]</a:t>
            </a:r>
            <a:r>
              <a:rPr lang="en-US" baseline="0" dirty="0" smtClean="0"/>
              <a:t>, clients and servers exchange a symmetric amount of traffic, doing so just once every one to a dozen minutes, and using a normal NTP protocol mode 3 or 4 exchange.  However, when used in attacks </a:t>
            </a:r>
            <a:r>
              <a:rPr lang="en-US" b="1" baseline="0" dirty="0" smtClean="0"/>
              <a:t>[CLICK]</a:t>
            </a:r>
            <a:r>
              <a:rPr lang="en-US" b="0" baseline="0" dirty="0" smtClean="0"/>
              <a:t>, the profile looks much different, with attackers leveraging one of several special diagnostic features of the protocol to amplify small requests into large responses.  Most notably, they use the </a:t>
            </a:r>
            <a:r>
              <a:rPr lang="en-US" b="1" baseline="0" dirty="0" err="1" smtClean="0"/>
              <a:t>monlist</a:t>
            </a:r>
            <a:r>
              <a:rPr lang="en-US" b="0" baseline="0" dirty="0" smtClean="0"/>
              <a:t> command which, when sent a single small request packet of under 100 bytes, replies with the list of up to the last 600 clients that used that NTP server along with some details about each client.  Together, that response data can total around 22 kilobytes across 40 packets</a:t>
            </a:r>
            <a:r>
              <a:rPr lang="en-US" b="1" baseline="0" dirty="0" smtClean="0"/>
              <a:t>.  A 200x bandwidth amplification factor.</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6</a:t>
            </a:fld>
            <a:endParaRPr lang="en-US"/>
          </a:p>
        </p:txBody>
      </p:sp>
    </p:spTree>
    <p:extLst>
      <p:ext uri="{BB962C8B-B14F-4D97-AF65-F5344CB8AC3E}">
        <p14:creationId xmlns:p14="http://schemas.microsoft.com/office/powerpoint/2010/main" val="233214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those p</a:t>
            </a:r>
            <a:r>
              <a:rPr lang="en-US" dirty="0" smtClean="0"/>
              <a:t>ress</a:t>
            </a:r>
            <a:r>
              <a:rPr lang="en-US" baseline="0" dirty="0" smtClean="0"/>
              <a:t> releases aside, we were first interested in understanding just how many DDoS attacks were </a:t>
            </a:r>
            <a:r>
              <a:rPr lang="en-US" b="1" baseline="0" dirty="0" smtClean="0"/>
              <a:t>actuall</a:t>
            </a:r>
            <a:r>
              <a:rPr lang="en-US" baseline="0" dirty="0" smtClean="0"/>
              <a:t>y using the NTP vector.</a:t>
            </a:r>
          </a:p>
          <a:p>
            <a:endParaRPr lang="en-US" baseline="0" dirty="0" smtClean="0"/>
          </a:p>
          <a:p>
            <a:r>
              <a:rPr lang="en-US" baseline="0" dirty="0" smtClean="0"/>
              <a:t>To study this, we obtained six months of DDoS statistics from Arbor Networks.  Arbor Networks is a DDoS mitigation and network analytics vendor that has network monitoring boxes deployed at around 300 mostly large network operators worldwide.  Their boxes monitor an estimated third to a half of all </a:t>
            </a:r>
            <a:r>
              <a:rPr lang="en-US" baseline="0" dirty="0" err="1" smtClean="0"/>
              <a:t>Interdomain</a:t>
            </a:r>
            <a:r>
              <a:rPr lang="en-US" baseline="0" dirty="0" smtClean="0"/>
              <a:t> traffic.  They detect and report both traffic statistics as well as attack counts and categories.  </a:t>
            </a:r>
          </a:p>
          <a:p>
            <a:endParaRPr lang="en-US" b="1" baseline="0" dirty="0" smtClean="0"/>
          </a:p>
          <a:p>
            <a:r>
              <a:rPr lang="en-US" b="1" baseline="0" dirty="0" smtClean="0"/>
              <a:t>[CLICK] </a:t>
            </a:r>
            <a:r>
              <a:rPr lang="en-US" baseline="0" dirty="0" smtClean="0"/>
              <a:t>In this graph, we show the fraction of small, medium, large, and all DDoS attacks that used the NTP protocol in each of the six months starting in November.  As we can see, last November, the fraction of DDoS attacks using NTP was negligible.</a:t>
            </a:r>
            <a:r>
              <a:rPr lang="en-US" b="1" baseline="0" dirty="0" smtClean="0"/>
              <a:t> [CLICK]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However, [CLICK] by </a:t>
            </a:r>
            <a:r>
              <a:rPr lang="en-US" baseline="0" dirty="0" smtClean="0"/>
              <a:t>March NTP dominated all medium and large attacks, which includes those between 2 and 20 gigabits. Then, starting in April we begin to see a decline.   </a:t>
            </a:r>
          </a:p>
          <a:p>
            <a:endParaRPr lang="en-US" baseline="0" dirty="0" smtClean="0"/>
          </a:p>
          <a:p>
            <a:r>
              <a:rPr lang="en-US" baseline="0" dirty="0" smtClean="0"/>
              <a:t>I don’t have time to show it here, but in the paper we also looked at global NTP traffic, and found that NTP </a:t>
            </a:r>
            <a:r>
              <a:rPr lang="en-US" baseline="0" dirty="0" err="1" smtClean="0"/>
              <a:t>balooned</a:t>
            </a:r>
            <a:r>
              <a:rPr lang="en-US" baseline="0" dirty="0" smtClean="0"/>
              <a:t> by three orders of magnitude over the course of this time period, peaking at a full 1 percent of all Internet traffic in early February (five times higher than even DNS traffic), and then, like attacks, declining toward April. </a:t>
            </a:r>
          </a:p>
          <a:p>
            <a:endParaRPr lang="en-US" baseline="0" dirty="0" smtClean="0"/>
          </a:p>
          <a:p>
            <a:r>
              <a:rPr lang="en-US" baseline="0" dirty="0" smtClean="0"/>
              <a:t>Overall, these numbers show a massive surge in NTP attacks and a large impact on both the DDoS landscape and Internet traffic in general. </a:t>
            </a:r>
          </a:p>
        </p:txBody>
      </p:sp>
      <p:sp>
        <p:nvSpPr>
          <p:cNvPr id="4" name="Slide Number Placeholder 3"/>
          <p:cNvSpPr>
            <a:spLocks noGrp="1"/>
          </p:cNvSpPr>
          <p:nvPr>
            <p:ph type="sldNum" sz="quarter" idx="10"/>
          </p:nvPr>
        </p:nvSpPr>
        <p:spPr/>
        <p:txBody>
          <a:bodyPr/>
          <a:lstStyle/>
          <a:p>
            <a:fld id="{49230BD5-B7DF-A743-9EB2-4D9746F3EDC8}" type="slidenum">
              <a:rPr lang="en-US" smtClean="0"/>
              <a:t>7</a:t>
            </a:fld>
            <a:endParaRPr lang="en-US"/>
          </a:p>
        </p:txBody>
      </p:sp>
    </p:spTree>
    <p:extLst>
      <p:ext uri="{BB962C8B-B14F-4D97-AF65-F5344CB8AC3E}">
        <p14:creationId xmlns:p14="http://schemas.microsoft.com/office/powerpoint/2010/main" val="14728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well, even at a big amplification rate, the number of amplifiers needed to generate so much global traffic is probably large,</a:t>
            </a:r>
            <a:r>
              <a:rPr lang="en-US" baseline="0" dirty="0" smtClean="0"/>
              <a:t> and we wanted to see just how large.</a:t>
            </a:r>
          </a:p>
          <a:p>
            <a:endParaRPr lang="en-US" dirty="0" smtClean="0"/>
          </a:p>
          <a:p>
            <a:r>
              <a:rPr lang="en-US" dirty="0" smtClean="0"/>
              <a:t>The </a:t>
            </a:r>
            <a:r>
              <a:rPr lang="en-US" baseline="0" dirty="0" err="1" smtClean="0"/>
              <a:t>OpenNTPProject.org</a:t>
            </a:r>
            <a:r>
              <a:rPr lang="en-US" baseline="0" dirty="0" smtClean="0"/>
              <a:t> led by Jared </a:t>
            </a:r>
            <a:r>
              <a:rPr lang="en-US" baseline="0" dirty="0" err="1" smtClean="0"/>
              <a:t>Mauch</a:t>
            </a:r>
            <a:r>
              <a:rPr lang="en-US" baseline="0" dirty="0" smtClean="0"/>
              <a:t>, has, since early January, been running a weekly scan of the entire IPv4 address space, sending every IP an NTP </a:t>
            </a:r>
            <a:r>
              <a:rPr lang="en-US" baseline="0" dirty="0" err="1" smtClean="0"/>
              <a:t>monlist</a:t>
            </a:r>
            <a:r>
              <a:rPr lang="en-US" baseline="0" dirty="0" smtClean="0"/>
              <a:t> request, and recording all response packets.  The project shared with us the packet captures of the responses to their scans.  </a:t>
            </a:r>
          </a:p>
          <a:p>
            <a:endParaRPr lang="en-US" baseline="0" dirty="0" smtClean="0"/>
          </a:p>
          <a:p>
            <a:r>
              <a:rPr lang="en-US" b="1" baseline="0" dirty="0" smtClean="0"/>
              <a:t>[CLICK] </a:t>
            </a:r>
            <a:r>
              <a:rPr lang="en-US" baseline="0" dirty="0" smtClean="0"/>
              <a:t>In this chart, we show the unique number of </a:t>
            </a:r>
            <a:r>
              <a:rPr lang="en-US" baseline="0" dirty="0" err="1" smtClean="0"/>
              <a:t>monlist</a:t>
            </a:r>
            <a:r>
              <a:rPr lang="en-US" baseline="0" dirty="0" smtClean="0"/>
              <a:t> amplifier </a:t>
            </a:r>
            <a:r>
              <a:rPr lang="en-US" baseline="0" dirty="0" err="1" smtClean="0"/>
              <a:t>Ips</a:t>
            </a:r>
            <a:r>
              <a:rPr lang="en-US" baseline="0" dirty="0" smtClean="0"/>
              <a:t> over time. These are </a:t>
            </a:r>
            <a:r>
              <a:rPr lang="en-US" baseline="0" dirty="0" err="1" smtClean="0"/>
              <a:t>Ips</a:t>
            </a:r>
            <a:r>
              <a:rPr lang="en-US" baseline="0" dirty="0" smtClean="0"/>
              <a:t> that respond to the </a:t>
            </a:r>
            <a:r>
              <a:rPr lang="en-US" baseline="0" dirty="0" err="1" smtClean="0"/>
              <a:t>monlist</a:t>
            </a:r>
            <a:r>
              <a:rPr lang="en-US" baseline="0" dirty="0" smtClean="0"/>
              <a:t> query with more bytes than they are sent. </a:t>
            </a:r>
          </a:p>
          <a:p>
            <a:endParaRPr lang="en-US" baseline="0" dirty="0" smtClean="0"/>
          </a:p>
          <a:p>
            <a:r>
              <a:rPr lang="en-US" baseline="0" dirty="0" smtClean="0"/>
              <a:t>Over the course of the first eight or ten weeks of data we see a dramatic reduction of amps from 1.4 Million in early January to around 100 thousand in March;  a 93% reduction</a:t>
            </a:r>
          </a:p>
          <a:p>
            <a:endParaRPr lang="en-US" baseline="0" dirty="0" smtClean="0"/>
          </a:p>
          <a:p>
            <a:r>
              <a:rPr lang="en-US" baseline="0" dirty="0" smtClean="0"/>
              <a:t>These reductions are partly due to the remediation of amplifiers and some mitigation efforts such as filtering at borders, In the paper we show how this drop compares to a couple other threats, showing that it was very quick indeed.</a:t>
            </a:r>
          </a:p>
          <a:p>
            <a:r>
              <a:rPr lang="en-US" baseline="0" dirty="0" smtClean="0"/>
              <a:t>After our paper first went in, there was some work published in USENIX by Marc </a:t>
            </a:r>
            <a:r>
              <a:rPr lang="en-US" baseline="0" dirty="0" err="1" smtClean="0"/>
              <a:t>Khurer</a:t>
            </a:r>
            <a:r>
              <a:rPr lang="en-US" baseline="0" dirty="0" smtClean="0"/>
              <a:t> and colleagues </a:t>
            </a:r>
            <a:r>
              <a:rPr lang="en-US" b="1" baseline="0" dirty="0" smtClean="0"/>
              <a:t>[CLICK] </a:t>
            </a:r>
            <a:r>
              <a:rPr lang="en-US" baseline="0" dirty="0" smtClean="0"/>
              <a:t>where the authors report on an effort to notify operators with NTP </a:t>
            </a:r>
            <a:r>
              <a:rPr lang="en-US" baseline="0" dirty="0" err="1" smtClean="0"/>
              <a:t>monlist</a:t>
            </a:r>
            <a:r>
              <a:rPr lang="en-US" baseline="0" dirty="0" smtClean="0"/>
              <a:t> hosts, and perhaps this effort helps explain the swift remediation.  </a:t>
            </a:r>
          </a:p>
          <a:p>
            <a:endParaRPr lang="en-US" baseline="0" dirty="0" smtClean="0"/>
          </a:p>
          <a:p>
            <a:r>
              <a:rPr lang="en-US" baseline="0" dirty="0" smtClean="0"/>
              <a:t>Still, a 100K amplifiers remained at the end of our study, and that number has only gone down a little bit since.  I looked at the data several months out after mid April and saw the trend continue.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8</a:t>
            </a:fld>
            <a:endParaRPr lang="en-US"/>
          </a:p>
        </p:txBody>
      </p:sp>
    </p:spTree>
    <p:extLst>
      <p:ext uri="{BB962C8B-B14F-4D97-AF65-F5344CB8AC3E}">
        <p14:creationId xmlns:p14="http://schemas.microsoft.com/office/powerpoint/2010/main" val="107241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much damage are all these NTP</a:t>
            </a:r>
            <a:r>
              <a:rPr lang="en-US" baseline="0" dirty="0" smtClean="0"/>
              <a:t> amplifiers able to do – How much can they amplify attack traffic?   To answer this, we analyzed the response packets for each unique amplifier seen in the 15 weekly scans. </a:t>
            </a:r>
            <a:r>
              <a:rPr lang="en-US" b="1" baseline="0" dirty="0" smtClean="0"/>
              <a:t>[CLICK]</a:t>
            </a:r>
            <a:endParaRPr lang="en-US" baseline="0" dirty="0" smtClean="0"/>
          </a:p>
          <a:p>
            <a:endParaRPr lang="en-US" baseline="0" dirty="0" smtClean="0">
              <a:solidFill>
                <a:srgbClr val="FF6600"/>
              </a:solidFill>
            </a:endParaRPr>
          </a:p>
          <a:p>
            <a:r>
              <a:rPr lang="en-US" baseline="0" dirty="0" smtClean="0">
                <a:solidFill>
                  <a:schemeClr val="tx1"/>
                </a:solidFill>
              </a:rPr>
              <a:t>Now, this graph shows, for each unique amplifier, the averaged bytes returned across all successful queries.  We’ve sorted the amplifiers by bytes returned, and both axes are log scale.  </a:t>
            </a:r>
          </a:p>
          <a:p>
            <a:endParaRPr lang="en-US" baseline="0" dirty="0" smtClean="0">
              <a:solidFill>
                <a:schemeClr val="tx1"/>
              </a:solidFill>
            </a:endParaRPr>
          </a:p>
          <a:p>
            <a:r>
              <a:rPr lang="en-US" baseline="0" dirty="0" smtClean="0">
                <a:solidFill>
                  <a:schemeClr val="tx1"/>
                </a:solidFill>
              </a:rPr>
              <a:t>So, let’s start by looking at the majority of amplifiers, which are on the right half of this plot.</a:t>
            </a:r>
          </a:p>
          <a:p>
            <a:endParaRPr lang="en-US" baseline="0" dirty="0" smtClean="0">
              <a:solidFill>
                <a:schemeClr val="tx1"/>
              </a:solidFill>
            </a:endParaRPr>
          </a:p>
          <a:p>
            <a:r>
              <a:rPr lang="en-US" b="1" baseline="0" dirty="0" smtClean="0">
                <a:solidFill>
                  <a:schemeClr val="tx1"/>
                </a:solidFill>
              </a:rPr>
              <a:t>The first finding here </a:t>
            </a:r>
            <a:r>
              <a:rPr lang="en-US" b="0" baseline="0" dirty="0" smtClean="0">
                <a:solidFill>
                  <a:schemeClr val="tx1"/>
                </a:solidFill>
              </a:rPr>
              <a:t>is that most NTP </a:t>
            </a:r>
            <a:r>
              <a:rPr lang="en-US" b="0" baseline="0" dirty="0" err="1" smtClean="0">
                <a:solidFill>
                  <a:schemeClr val="tx1"/>
                </a:solidFill>
              </a:rPr>
              <a:t>monlist</a:t>
            </a:r>
            <a:r>
              <a:rPr lang="en-US" b="0" baseline="0" dirty="0" smtClean="0">
                <a:solidFill>
                  <a:schemeClr val="tx1"/>
                </a:solidFill>
              </a:rPr>
              <a:t> queries that succeed provide at least a modest amount of amplification, since a minimum query packet is a bit under 100 bytes on the wire, the median </a:t>
            </a:r>
            <a:r>
              <a:rPr lang="en-US" b="0" baseline="0" dirty="0" err="1" smtClean="0">
                <a:solidFill>
                  <a:schemeClr val="tx1"/>
                </a:solidFill>
              </a:rPr>
              <a:t>monlist</a:t>
            </a:r>
            <a:r>
              <a:rPr lang="en-US" b="0" baseline="0" dirty="0" smtClean="0">
                <a:solidFill>
                  <a:schemeClr val="tx1"/>
                </a:solidFill>
              </a:rPr>
              <a:t> server with a 1K response, produced around a 10x amplification factor.  </a:t>
            </a:r>
          </a:p>
          <a:p>
            <a:endParaRPr lang="en-US" baseline="0" dirty="0" smtClean="0">
              <a:solidFill>
                <a:schemeClr val="tx1"/>
              </a:solidFill>
            </a:endParaRPr>
          </a:p>
          <a:p>
            <a:r>
              <a:rPr lang="en-US" baseline="0" dirty="0" smtClean="0">
                <a:solidFill>
                  <a:schemeClr val="tx1"/>
                </a:solidFill>
              </a:rPr>
              <a:t>OK, Now, the maximum number of entries that a </a:t>
            </a:r>
            <a:r>
              <a:rPr lang="en-US" baseline="0" dirty="0" err="1" smtClean="0">
                <a:solidFill>
                  <a:schemeClr val="tx1"/>
                </a:solidFill>
              </a:rPr>
              <a:t>monlist</a:t>
            </a:r>
            <a:r>
              <a:rPr lang="en-US" baseline="0" dirty="0" smtClean="0">
                <a:solidFill>
                  <a:schemeClr val="tx1"/>
                </a:solidFill>
              </a:rPr>
              <a:t> table returns should yield around 20 kilobytes of response packets. Indeed, 99% of the NTP amplifiers responding, did so with less than 50K bytes on the wire, and there was a pool of around 100k </a:t>
            </a:r>
            <a:r>
              <a:rPr lang="en-US" b="1" baseline="0" dirty="0" smtClean="0">
                <a:solidFill>
                  <a:schemeClr val="tx1"/>
                </a:solidFill>
              </a:rPr>
              <a:t>[CLICK]</a:t>
            </a:r>
            <a:r>
              <a:rPr lang="en-US" b="0" baseline="0" dirty="0" smtClean="0">
                <a:solidFill>
                  <a:schemeClr val="tx1"/>
                </a:solidFill>
              </a:rPr>
              <a:t> that responded with the full list of 600 entries at the time they were probed, which gives us an amplification factor of about </a:t>
            </a:r>
            <a:r>
              <a:rPr lang="en-US" b="1" baseline="0" dirty="0" smtClean="0">
                <a:solidFill>
                  <a:schemeClr val="tx1"/>
                </a:solidFill>
              </a:rPr>
              <a:t>200x</a:t>
            </a:r>
            <a:r>
              <a:rPr lang="en-US" b="0" baseline="0" dirty="0" smtClean="0">
                <a:solidFill>
                  <a:schemeClr val="tx1"/>
                </a:solidFill>
              </a:rPr>
              <a:t>. </a:t>
            </a:r>
          </a:p>
          <a:p>
            <a:endParaRPr lang="en-US" b="0" baseline="0" dirty="0" smtClean="0">
              <a:solidFill>
                <a:schemeClr val="tx1"/>
              </a:solidFill>
            </a:endParaRPr>
          </a:p>
          <a:p>
            <a:r>
              <a:rPr lang="en-US" b="0" baseline="0" dirty="0" smtClean="0">
                <a:solidFill>
                  <a:schemeClr val="tx1"/>
                </a:solidFill>
              </a:rPr>
              <a:t>Surprisingly, when we look at the left side of this graph </a:t>
            </a:r>
            <a:r>
              <a:rPr lang="en-US" b="1" baseline="0" dirty="0" smtClean="0">
                <a:solidFill>
                  <a:schemeClr val="tx1"/>
                </a:solidFill>
              </a:rPr>
              <a:t>[CLICK]</a:t>
            </a:r>
            <a:r>
              <a:rPr lang="en-US" b="0" baseline="0" dirty="0" smtClean="0">
                <a:solidFill>
                  <a:schemeClr val="tx1"/>
                </a:solidFill>
              </a:rPr>
              <a:t>, we see that there’s a small pool of about 1000 amps that each respond, on average, with more than a megabyte of data, which is an amplification factor of over 10 thousand. Several amplifiers actually replied with tens of gigabytes of data </a:t>
            </a:r>
            <a:r>
              <a:rPr lang="en-US" b="1" baseline="0" dirty="0" smtClean="0">
                <a:solidFill>
                  <a:schemeClr val="tx1"/>
                </a:solidFill>
              </a:rPr>
              <a:t>[CLICK]</a:t>
            </a:r>
            <a:r>
              <a:rPr lang="en-US" b="0" baseline="0" dirty="0" smtClean="0">
                <a:solidFill>
                  <a:schemeClr val="tx1"/>
                </a:solidFill>
              </a:rPr>
              <a:t>, a mind-boggling amount of response traffic for a single tiny query packet!!  </a:t>
            </a:r>
          </a:p>
          <a:p>
            <a:endParaRPr lang="en-US" b="0" baseline="0" dirty="0" smtClean="0">
              <a:solidFill>
                <a:schemeClr val="tx1"/>
              </a:solidFill>
            </a:endParaRPr>
          </a:p>
          <a:p>
            <a:r>
              <a:rPr lang="en-US" b="0" baseline="0" dirty="0" smtClean="0">
                <a:solidFill>
                  <a:schemeClr val="tx1"/>
                </a:solidFill>
              </a:rPr>
              <a:t>In follow up studies we saw that some of these amplifiers responded for hours or days after an initial single packet query.  Now, we haven’t really solved the mystery of these mega amplifiers, but we have some clues, which I’ll get back to in a few minutes.</a:t>
            </a:r>
          </a:p>
          <a:p>
            <a:endParaRPr lang="en-US" b="0" baseline="0" dirty="0" smtClean="0">
              <a:solidFill>
                <a:schemeClr val="tx1"/>
              </a:solidFill>
            </a:endParaRPr>
          </a:p>
          <a:p>
            <a:endParaRPr lang="en-US" b="0" baseline="0" dirty="0" smtClean="0"/>
          </a:p>
          <a:p>
            <a:r>
              <a:rPr lang="en-US" b="0" baseline="0" dirty="0" smtClean="0"/>
              <a:t> </a:t>
            </a:r>
          </a:p>
        </p:txBody>
      </p:sp>
      <p:sp>
        <p:nvSpPr>
          <p:cNvPr id="4" name="Slide Number Placeholder 3"/>
          <p:cNvSpPr>
            <a:spLocks noGrp="1"/>
          </p:cNvSpPr>
          <p:nvPr>
            <p:ph type="sldNum" sz="quarter" idx="10"/>
          </p:nvPr>
        </p:nvSpPr>
        <p:spPr/>
        <p:txBody>
          <a:bodyPr/>
          <a:lstStyle/>
          <a:p>
            <a:fld id="{49230BD5-B7DF-A743-9EB2-4D9746F3EDC8}" type="slidenum">
              <a:rPr lang="en-US" smtClean="0"/>
              <a:t>9</a:t>
            </a:fld>
            <a:endParaRPr lang="en-US"/>
          </a:p>
        </p:txBody>
      </p:sp>
    </p:spTree>
    <p:extLst>
      <p:ext uri="{BB962C8B-B14F-4D97-AF65-F5344CB8AC3E}">
        <p14:creationId xmlns:p14="http://schemas.microsoft.com/office/powerpoint/2010/main" val="321846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41091773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39674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247841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90487467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423808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82272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IMC'14</a:t>
            </a:r>
            <a:endParaRPr lang="en-US"/>
          </a:p>
        </p:txBody>
      </p:sp>
      <p:sp>
        <p:nvSpPr>
          <p:cNvPr id="8" name="Footer Placeholder 7"/>
          <p:cNvSpPr>
            <a:spLocks noGrp="1"/>
          </p:cNvSpPr>
          <p:nvPr>
            <p:ph type="ftr" sz="quarter" idx="11"/>
          </p:nvPr>
        </p:nvSpPr>
        <p:spPr/>
        <p:txBody>
          <a:bodyPr/>
          <a:lstStyle/>
          <a:p>
            <a:r>
              <a:rPr lang="en-US" smtClean="0"/>
              <a:t>NTP DDoS</a:t>
            </a:r>
            <a:endParaRPr lang="en-US"/>
          </a:p>
        </p:txBody>
      </p:sp>
      <p:sp>
        <p:nvSpPr>
          <p:cNvPr id="9" name="Slide Number Placeholder 8"/>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83887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IMC'14</a:t>
            </a:r>
            <a:endParaRPr lang="en-US"/>
          </a:p>
        </p:txBody>
      </p:sp>
      <p:sp>
        <p:nvSpPr>
          <p:cNvPr id="4" name="Footer Placeholder 3"/>
          <p:cNvSpPr>
            <a:spLocks noGrp="1"/>
          </p:cNvSpPr>
          <p:nvPr>
            <p:ph type="ftr" sz="quarter" idx="11"/>
          </p:nvPr>
        </p:nvSpPr>
        <p:spPr/>
        <p:txBody>
          <a:bodyPr/>
          <a:lstStyle/>
          <a:p>
            <a:r>
              <a:rPr lang="en-US" smtClean="0"/>
              <a:t>NTP DDoS</a:t>
            </a:r>
            <a:endParaRPr lang="en-US"/>
          </a:p>
        </p:txBody>
      </p:sp>
      <p:sp>
        <p:nvSpPr>
          <p:cNvPr id="5" name="Slide Number Placeholder 4"/>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93232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IMC'14</a:t>
            </a:r>
            <a:endParaRPr lang="en-US"/>
          </a:p>
        </p:txBody>
      </p:sp>
      <p:sp>
        <p:nvSpPr>
          <p:cNvPr id="3" name="Footer Placeholder 2"/>
          <p:cNvSpPr>
            <a:spLocks noGrp="1"/>
          </p:cNvSpPr>
          <p:nvPr>
            <p:ph type="ftr" sz="quarter" idx="11"/>
          </p:nvPr>
        </p:nvSpPr>
        <p:spPr/>
        <p:txBody>
          <a:bodyPr/>
          <a:lstStyle/>
          <a:p>
            <a:r>
              <a:rPr lang="en-US" smtClean="0"/>
              <a:t>NTP DDoS</a:t>
            </a:r>
            <a:endParaRPr lang="en-US"/>
          </a:p>
        </p:txBody>
      </p:sp>
      <p:sp>
        <p:nvSpPr>
          <p:cNvPr id="4" name="Slide Number Placeholder 3"/>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413041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62687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308564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9459"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IMC'14</a:t>
            </a:r>
            <a:endParaRPr lang="en-US" dirty="0"/>
          </a:p>
        </p:txBody>
      </p:sp>
      <p:sp>
        <p:nvSpPr>
          <p:cNvPr id="5" name="Footer Placeholder 4"/>
          <p:cNvSpPr>
            <a:spLocks noGrp="1"/>
          </p:cNvSpPr>
          <p:nvPr>
            <p:ph type="ftr" sz="quarter" idx="3"/>
          </p:nvPr>
        </p:nvSpPr>
        <p:spPr>
          <a:xfrm>
            <a:off x="2703871" y="6356350"/>
            <a:ext cx="373625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NTP DDoS</a:t>
            </a:r>
            <a:endParaRPr lang="en-US" dirty="0"/>
          </a:p>
        </p:txBody>
      </p:sp>
      <p:sp>
        <p:nvSpPr>
          <p:cNvPr id="6" name="Slide Number Placeholder 5"/>
          <p:cNvSpPr>
            <a:spLocks noGrp="1"/>
          </p:cNvSpPr>
          <p:nvPr>
            <p:ph type="sldNum" sz="quarter" idx="4"/>
          </p:nvPr>
        </p:nvSpPr>
        <p:spPr>
          <a:xfrm>
            <a:off x="6848168"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EA397A2-5D0B-1C46-87B4-21E5944C4FB1}" type="slidenum">
              <a:rPr lang="en-US" smtClean="0"/>
              <a:pPr/>
              <a:t>‹#›</a:t>
            </a:fld>
            <a:endParaRPr lang="en-US" dirty="0"/>
          </a:p>
        </p:txBody>
      </p:sp>
    </p:spTree>
    <p:extLst>
      <p:ext uri="{BB962C8B-B14F-4D97-AF65-F5344CB8AC3E}">
        <p14:creationId xmlns:p14="http://schemas.microsoft.com/office/powerpoint/2010/main" val="328019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eg"/><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ftwaretopic.informer.com/asylum-booter-sour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eg"/><Relationship Id="rId3" Type="http://schemas.openxmlformats.org/officeDocument/2006/relationships/image" Target="../media/image3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jpeg"/><Relationship Id="rId6" Type="http://schemas.openxmlformats.org/officeDocument/2006/relationships/image" Target="../media/image46.jpe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400" y="1308101"/>
            <a:ext cx="8686800" cy="1649640"/>
          </a:xfrm>
        </p:spPr>
        <p:txBody>
          <a:bodyPr>
            <a:normAutofit fontScale="90000"/>
          </a:bodyPr>
          <a:lstStyle/>
          <a:p>
            <a:r>
              <a:rPr lang="en-US" sz="3600" b="1" dirty="0" smtClean="0"/>
              <a:t>Taming the 800 Pound Gorilla:</a:t>
            </a:r>
            <a:br>
              <a:rPr lang="en-US" sz="3600" b="1" dirty="0" smtClean="0"/>
            </a:br>
            <a:r>
              <a:rPr lang="en-US" sz="4000" b="1" dirty="0" smtClean="0"/>
              <a:t>The Rise and Decline of NTP DDoS Attacks</a:t>
            </a:r>
            <a:endParaRPr lang="en-US" sz="4000" b="1" dirty="0"/>
          </a:p>
        </p:txBody>
      </p:sp>
      <p:sp>
        <p:nvSpPr>
          <p:cNvPr id="3" name="Subtitle 2"/>
          <p:cNvSpPr>
            <a:spLocks noGrp="1"/>
          </p:cNvSpPr>
          <p:nvPr>
            <p:ph type="subTitle" idx="1"/>
          </p:nvPr>
        </p:nvSpPr>
        <p:spPr>
          <a:xfrm>
            <a:off x="781570" y="3081129"/>
            <a:ext cx="7724515" cy="2495832"/>
          </a:xfrm>
        </p:spPr>
        <p:txBody>
          <a:bodyPr>
            <a:normAutofit/>
          </a:bodyPr>
          <a:lstStyle/>
          <a:p>
            <a:r>
              <a:rPr lang="en-US" sz="2000" b="1" dirty="0" smtClean="0"/>
              <a:t>Jakub (Jake) Czyz</a:t>
            </a:r>
            <a:r>
              <a:rPr lang="en-US" sz="2000" dirty="0" smtClean="0"/>
              <a:t>, University of Michigan</a:t>
            </a:r>
          </a:p>
          <a:p>
            <a:r>
              <a:rPr lang="en-US" sz="2000" dirty="0" smtClean="0"/>
              <a:t>Michael </a:t>
            </a:r>
            <a:r>
              <a:rPr lang="en-US" sz="2000" dirty="0" err="1" smtClean="0"/>
              <a:t>Kallitsis</a:t>
            </a:r>
            <a:r>
              <a:rPr lang="en-US" sz="2000" dirty="0" smtClean="0"/>
              <a:t>, Merit Network, Inc.</a:t>
            </a:r>
          </a:p>
          <a:p>
            <a:r>
              <a:rPr lang="en-US" sz="2000" dirty="0" err="1" smtClean="0"/>
              <a:t>Manaf</a:t>
            </a:r>
            <a:r>
              <a:rPr lang="en-US" sz="2000" dirty="0" smtClean="0"/>
              <a:t> </a:t>
            </a:r>
            <a:r>
              <a:rPr lang="en-US" sz="2000" dirty="0" err="1" smtClean="0"/>
              <a:t>Gharaibeh</a:t>
            </a:r>
            <a:r>
              <a:rPr lang="en-US" sz="2000" dirty="0" smtClean="0"/>
              <a:t>, Colorado State University</a:t>
            </a:r>
          </a:p>
          <a:p>
            <a:r>
              <a:rPr lang="en-US" sz="2000" dirty="0" smtClean="0"/>
              <a:t>Christos Papadopoulos, </a:t>
            </a:r>
            <a:r>
              <a:rPr lang="en-US" sz="2000" dirty="0"/>
              <a:t>Colorado State University</a:t>
            </a:r>
          </a:p>
          <a:p>
            <a:r>
              <a:rPr lang="en-US" sz="2000" dirty="0" smtClean="0"/>
              <a:t>Michael Bailey, </a:t>
            </a:r>
            <a:r>
              <a:rPr lang="en-US" sz="2000" dirty="0"/>
              <a:t>University of </a:t>
            </a:r>
            <a:r>
              <a:rPr lang="en-US" sz="2000" dirty="0" smtClean="0"/>
              <a:t>Michigan and University of Illinois</a:t>
            </a:r>
          </a:p>
          <a:p>
            <a:r>
              <a:rPr lang="en-US" sz="2000" dirty="0" smtClean="0"/>
              <a:t>Manish </a:t>
            </a:r>
            <a:r>
              <a:rPr lang="en-US" sz="2000" dirty="0" err="1" smtClean="0"/>
              <a:t>Karir</a:t>
            </a:r>
            <a:r>
              <a:rPr lang="en-US" sz="2000" dirty="0" smtClean="0"/>
              <a:t>, </a:t>
            </a:r>
            <a:r>
              <a:rPr lang="en-US" sz="2000" dirty="0"/>
              <a:t>Merit Network, </a:t>
            </a:r>
            <a:r>
              <a:rPr lang="en-US" sz="2000" dirty="0" smtClean="0"/>
              <a:t>Inc.</a:t>
            </a:r>
          </a:p>
          <a:p>
            <a:endParaRPr lang="en-US" sz="2000" dirty="0" smtClean="0"/>
          </a:p>
          <a:p>
            <a:endParaRPr lang="en-US" sz="2000" dirty="0"/>
          </a:p>
        </p:txBody>
      </p:sp>
      <p:sp>
        <p:nvSpPr>
          <p:cNvPr id="4" name="TextBox 3"/>
          <p:cNvSpPr txBox="1"/>
          <p:nvPr/>
        </p:nvSpPr>
        <p:spPr>
          <a:xfrm>
            <a:off x="2994907" y="5676348"/>
            <a:ext cx="3150422" cy="830997"/>
          </a:xfrm>
          <a:prstGeom prst="rect">
            <a:avLst/>
          </a:prstGeom>
          <a:noFill/>
        </p:spPr>
        <p:txBody>
          <a:bodyPr wrap="none" rtlCol="0">
            <a:spAutoFit/>
          </a:bodyPr>
          <a:lstStyle/>
          <a:p>
            <a:pPr algn="ctr"/>
            <a:r>
              <a:rPr lang="en-US" sz="1600" b="1" dirty="0" smtClean="0"/>
              <a:t>Internet Measurement Conference</a:t>
            </a:r>
          </a:p>
          <a:p>
            <a:pPr algn="ctr"/>
            <a:r>
              <a:rPr lang="en-US" sz="1600" b="1" dirty="0" smtClean="0"/>
              <a:t>Vancouver, BC, Canada</a:t>
            </a:r>
          </a:p>
          <a:p>
            <a:pPr algn="ctr"/>
            <a:r>
              <a:rPr lang="en-US" sz="1600" b="1" dirty="0" smtClean="0"/>
              <a:t>November 5-7, 2014</a:t>
            </a:r>
            <a:endParaRPr lang="en-US" sz="1600" b="1" dirty="0"/>
          </a:p>
        </p:txBody>
      </p:sp>
    </p:spTree>
    <p:extLst>
      <p:ext uri="{BB962C8B-B14F-4D97-AF65-F5344CB8AC3E}">
        <p14:creationId xmlns:p14="http://schemas.microsoft.com/office/powerpoint/2010/main" val="29432666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097"/>
            <a:ext cx="8229600" cy="1143000"/>
          </a:xfrm>
        </p:spPr>
        <p:txBody>
          <a:bodyPr>
            <a:normAutofit/>
          </a:bodyPr>
          <a:lstStyle/>
          <a:p>
            <a:r>
              <a:rPr lang="en-US" b="1" dirty="0" smtClean="0"/>
              <a:t>The </a:t>
            </a:r>
            <a:r>
              <a:rPr lang="en-US" b="1" dirty="0" err="1" smtClean="0">
                <a:latin typeface="Courier"/>
                <a:cs typeface="Courier"/>
              </a:rPr>
              <a:t>monlist</a:t>
            </a:r>
            <a:r>
              <a:rPr lang="en-US" b="1" dirty="0" smtClean="0"/>
              <a:t> Table</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10</a:t>
            </a:fld>
            <a:endParaRPr lang="en-US"/>
          </a:p>
        </p:txBody>
      </p:sp>
      <p:pic>
        <p:nvPicPr>
          <p:cNvPr id="8" name="Picture 7"/>
          <p:cNvPicPr>
            <a:picLocks noChangeAspect="1"/>
          </p:cNvPicPr>
          <p:nvPr/>
        </p:nvPicPr>
        <p:blipFill rotWithShape="1">
          <a:blip r:embed="rId3"/>
          <a:srcRect b="49121"/>
          <a:stretch/>
        </p:blipFill>
        <p:spPr>
          <a:xfrm>
            <a:off x="996234" y="1691356"/>
            <a:ext cx="7395105" cy="3684462"/>
          </a:xfrm>
          <a:prstGeom prst="rect">
            <a:avLst/>
          </a:prstGeom>
        </p:spPr>
      </p:pic>
    </p:spTree>
    <p:extLst>
      <p:ext uri="{BB962C8B-B14F-4D97-AF65-F5344CB8AC3E}">
        <p14:creationId xmlns:p14="http://schemas.microsoft.com/office/powerpoint/2010/main" val="77758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07"/>
            <a:ext cx="8229600" cy="1143000"/>
          </a:xfrm>
        </p:spPr>
        <p:txBody>
          <a:bodyPr/>
          <a:lstStyle/>
          <a:p>
            <a:r>
              <a:rPr lang="en-US" b="1" dirty="0" smtClean="0"/>
              <a:t>Attack Time Series</a:t>
            </a:r>
            <a:endParaRPr lang="en-US" b="1" dirty="0"/>
          </a:p>
        </p:txBody>
      </p:sp>
      <p:pic>
        <p:nvPicPr>
          <p:cNvPr id="7" name="Content Placeholder 6"/>
          <p:cNvPicPr>
            <a:picLocks noGrp="1" noChangeAspect="1"/>
          </p:cNvPicPr>
          <p:nvPr>
            <p:ph idx="1"/>
          </p:nvPr>
        </p:nvPicPr>
        <p:blipFill rotWithShape="1">
          <a:blip r:embed="rId3"/>
          <a:srcRect l="1265" t="1818" r="718" b="3944"/>
          <a:stretch/>
        </p:blipFill>
        <p:spPr>
          <a:xfrm>
            <a:off x="325824" y="1084701"/>
            <a:ext cx="8333740" cy="5374852"/>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11</a:t>
            </a:fld>
            <a:endParaRPr lang="en-US"/>
          </a:p>
        </p:txBody>
      </p:sp>
    </p:spTree>
    <p:extLst>
      <p:ext uri="{BB962C8B-B14F-4D97-AF65-F5344CB8AC3E}">
        <p14:creationId xmlns:p14="http://schemas.microsoft.com/office/powerpoint/2010/main" val="30606275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Top Attacked Ports</a:t>
            </a:r>
            <a:endParaRPr lang="en-US" b="1" dirty="0"/>
          </a:p>
        </p:txBody>
      </p:sp>
      <p:pic>
        <p:nvPicPr>
          <p:cNvPr id="7" name="Content Placeholder 6"/>
          <p:cNvPicPr>
            <a:picLocks noGrp="1" noChangeAspect="1"/>
          </p:cNvPicPr>
          <p:nvPr>
            <p:ph idx="1"/>
          </p:nvPr>
        </p:nvPicPr>
        <p:blipFill>
          <a:blip r:embed="rId3"/>
          <a:srcRect l="-27060" r="-27060"/>
          <a:stretch>
            <a:fillRect/>
          </a:stretch>
        </p:blipFill>
        <p:spPr>
          <a:xfrm>
            <a:off x="106864" y="1600200"/>
            <a:ext cx="8229600" cy="4525963"/>
          </a:xfrm>
        </p:spPr>
      </p:pic>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12</a:t>
            </a:fld>
            <a:endParaRPr lang="en-US"/>
          </a:p>
        </p:txBody>
      </p:sp>
      <p:sp>
        <p:nvSpPr>
          <p:cNvPr id="8" name="TextBox 7"/>
          <p:cNvSpPr txBox="1"/>
          <p:nvPr/>
        </p:nvSpPr>
        <p:spPr>
          <a:xfrm>
            <a:off x="6581504" y="3323070"/>
            <a:ext cx="2400264" cy="646331"/>
          </a:xfrm>
          <a:prstGeom prst="rect">
            <a:avLst/>
          </a:prstGeom>
          <a:noFill/>
        </p:spPr>
        <p:txBody>
          <a:bodyPr wrap="square" rtlCol="0">
            <a:spAutoFit/>
          </a:bodyPr>
          <a:lstStyle/>
          <a:p>
            <a:pPr algn="ctr"/>
            <a:r>
              <a:rPr lang="en-US" b="1" dirty="0" smtClean="0">
                <a:solidFill>
                  <a:schemeClr val="accent1"/>
                </a:solidFill>
              </a:rPr>
              <a:t>10+ of Top-20 Ports are</a:t>
            </a:r>
          </a:p>
          <a:p>
            <a:pPr algn="ctr"/>
            <a:r>
              <a:rPr lang="en-US" b="1" dirty="0" smtClean="0">
                <a:solidFill>
                  <a:schemeClr val="accent1"/>
                </a:solidFill>
              </a:rPr>
              <a:t>Gaming-related</a:t>
            </a:r>
          </a:p>
        </p:txBody>
      </p:sp>
    </p:spTree>
    <p:extLst>
      <p:ext uri="{BB962C8B-B14F-4D97-AF65-F5344CB8AC3E}">
        <p14:creationId xmlns:p14="http://schemas.microsoft.com/office/powerpoint/2010/main" val="3824510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Mega Amplifiers in </a:t>
            </a:r>
            <a:r>
              <a:rPr lang="en-US" b="1" dirty="0" err="1" smtClean="0"/>
              <a:t>Monlist</a:t>
            </a:r>
            <a:r>
              <a:rPr lang="en-US" b="1" dirty="0" smtClean="0"/>
              <a:t> Table</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96610601"/>
              </p:ext>
            </p:extLst>
          </p:nvPr>
        </p:nvGraphicFramePr>
        <p:xfrm>
          <a:off x="457200" y="1417638"/>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13</a:t>
            </a:fld>
            <a:endParaRPr lang="en-US"/>
          </a:p>
        </p:txBody>
      </p:sp>
      <p:graphicFrame>
        <p:nvGraphicFramePr>
          <p:cNvPr id="9" name="Content Placeholder 6"/>
          <p:cNvGraphicFramePr>
            <a:graphicFrameLocks/>
          </p:cNvGraphicFramePr>
          <p:nvPr>
            <p:extLst>
              <p:ext uri="{D42A27DB-BD31-4B8C-83A1-F6EECF244321}">
                <p14:modId xmlns:p14="http://schemas.microsoft.com/office/powerpoint/2010/main" val="96471498"/>
              </p:ext>
            </p:extLst>
          </p:nvPr>
        </p:nvGraphicFramePr>
        <p:xfrm>
          <a:off x="457200" y="2678992"/>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graphicFrame>
        <p:nvGraphicFramePr>
          <p:cNvPr id="10" name="Content Placeholder 6"/>
          <p:cNvGraphicFramePr>
            <a:graphicFrameLocks/>
          </p:cNvGraphicFramePr>
          <p:nvPr>
            <p:extLst>
              <p:ext uri="{D42A27DB-BD31-4B8C-83A1-F6EECF244321}">
                <p14:modId xmlns:p14="http://schemas.microsoft.com/office/powerpoint/2010/main" val="2516111935"/>
              </p:ext>
            </p:extLst>
          </p:nvPr>
        </p:nvGraphicFramePr>
        <p:xfrm>
          <a:off x="457200" y="4855581"/>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204242</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sp>
        <p:nvSpPr>
          <p:cNvPr id="11" name="TextBox 10"/>
          <p:cNvSpPr txBox="1"/>
          <p:nvPr/>
        </p:nvSpPr>
        <p:spPr>
          <a:xfrm rot="5400000">
            <a:off x="3148914" y="4056598"/>
            <a:ext cx="467997" cy="584776"/>
          </a:xfrm>
          <a:prstGeom prst="rect">
            <a:avLst/>
          </a:prstGeom>
          <a:noFill/>
        </p:spPr>
        <p:txBody>
          <a:bodyPr wrap="none" rtlCol="0">
            <a:spAutoFit/>
          </a:bodyPr>
          <a:lstStyle/>
          <a:p>
            <a:r>
              <a:rPr lang="en-US" sz="3200" dirty="0" smtClean="0"/>
              <a:t>…</a:t>
            </a:r>
            <a:endParaRPr lang="en-US" sz="3200" dirty="0"/>
          </a:p>
        </p:txBody>
      </p:sp>
      <p:sp>
        <p:nvSpPr>
          <p:cNvPr id="12" name="TextBox 11"/>
          <p:cNvSpPr txBox="1"/>
          <p:nvPr/>
        </p:nvSpPr>
        <p:spPr>
          <a:xfrm rot="5400000">
            <a:off x="5670001" y="4064318"/>
            <a:ext cx="467997" cy="584776"/>
          </a:xfrm>
          <a:prstGeom prst="rect">
            <a:avLst/>
          </a:prstGeom>
          <a:noFill/>
        </p:spPr>
        <p:txBody>
          <a:bodyPr wrap="none" rtlCol="0">
            <a:spAutoFit/>
          </a:bodyPr>
          <a:lstStyle/>
          <a:p>
            <a:r>
              <a:rPr lang="en-US" sz="3200" dirty="0" smtClean="0"/>
              <a:t>…</a:t>
            </a:r>
            <a:endParaRPr lang="en-US" sz="3200" dirty="0"/>
          </a:p>
        </p:txBody>
      </p:sp>
      <p:sp>
        <p:nvSpPr>
          <p:cNvPr id="15" name="Oval 14"/>
          <p:cNvSpPr/>
          <p:nvPr/>
        </p:nvSpPr>
        <p:spPr>
          <a:xfrm>
            <a:off x="4422840" y="4861226"/>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451165" y="2668043"/>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429270" y="1417638"/>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525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69"/>
            <a:ext cx="8229600" cy="1143000"/>
          </a:xfrm>
        </p:spPr>
        <p:txBody>
          <a:bodyPr>
            <a:normAutofit/>
          </a:bodyPr>
          <a:lstStyle/>
          <a:p>
            <a:r>
              <a:rPr lang="en-US" b="1" dirty="0" smtClean="0"/>
              <a:t>Mega Amplifiers Follow-Up</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14</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113509076"/>
              </p:ext>
            </p:extLst>
          </p:nvPr>
        </p:nvGraphicFramePr>
        <p:xfrm>
          <a:off x="1860898" y="3635643"/>
          <a:ext cx="2349500" cy="2151380"/>
        </p:xfrm>
        <a:graphic>
          <a:graphicData uri="http://schemas.openxmlformats.org/drawingml/2006/table">
            <a:tbl>
              <a:tblPr/>
              <a:tblGrid>
                <a:gridCol w="473348"/>
                <a:gridCol w="1317352"/>
                <a:gridCol w="558800"/>
              </a:tblGrid>
              <a:tr h="190500">
                <a:tc>
                  <a:txBody>
                    <a:bodyPr/>
                    <a:lstStyle/>
                    <a:p>
                      <a:pPr algn="ctr" fontAlgn="b"/>
                      <a:r>
                        <a:rPr lang="en-US" sz="1200" b="1" i="0" u="none" strike="noStrike">
                          <a:solidFill>
                            <a:srgbClr val="000000"/>
                          </a:solidFill>
                          <a:effectLst/>
                          <a:latin typeface="Calibri"/>
                        </a:rPr>
                        <a:t>Rank</a:t>
                      </a:r>
                    </a:p>
                  </a:txBody>
                  <a:tcPr marL="12700" marR="12700" marT="12700" marB="0" anchor="b">
                    <a:lnL>
                      <a:noFill/>
                    </a:lnL>
                    <a:lnR>
                      <a:noFill/>
                    </a:lnR>
                    <a:lnT>
                      <a:noFill/>
                    </a:lnT>
                    <a:lnB>
                      <a:noFill/>
                    </a:lnB>
                  </a:tcPr>
                </a:tc>
                <a:tc>
                  <a:txBody>
                    <a:bodyPr/>
                    <a:lstStyle/>
                    <a:p>
                      <a:pPr algn="ctr" fontAlgn="b"/>
                      <a:r>
                        <a:rPr lang="en-US" sz="1200" b="1" i="0" u="none" strike="noStrike" dirty="0" smtClean="0">
                          <a:solidFill>
                            <a:srgbClr val="000000"/>
                          </a:solidFill>
                          <a:effectLst/>
                          <a:latin typeface="Calibri"/>
                        </a:rPr>
                        <a:t>       Bytes </a:t>
                      </a:r>
                      <a:r>
                        <a:rPr lang="en-US" sz="1200" b="1" i="0" u="none" strike="noStrike" dirty="0">
                          <a:solidFill>
                            <a:srgbClr val="000000"/>
                          </a:solidFill>
                          <a:effectLst/>
                          <a:latin typeface="Calibri"/>
                        </a:rPr>
                        <a:t>Per </a:t>
                      </a:r>
                      <a:r>
                        <a:rPr lang="en-US" sz="1200" b="1" i="0" u="none" strike="noStrike" dirty="0" smtClean="0">
                          <a:solidFill>
                            <a:srgbClr val="000000"/>
                          </a:solidFill>
                          <a:effectLst/>
                          <a:latin typeface="Calibri"/>
                        </a:rPr>
                        <a:t>Query</a:t>
                      </a:r>
                      <a:endParaRPr lang="en-US" sz="1200" b="1"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Country</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45,449,582,522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28,278,811,947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15,071,819,517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9,925,296,893</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1,970,253,817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6</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376,813,551</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7</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360,527,290</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82,340,368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82,020,576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69,745,016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KR</a:t>
                      </a:r>
                    </a:p>
                  </a:txBody>
                  <a:tcPr marL="12700" marR="12700" marT="12700" marB="0" anchor="b">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87520632"/>
              </p:ext>
            </p:extLst>
          </p:nvPr>
        </p:nvGraphicFramePr>
        <p:xfrm>
          <a:off x="4476514" y="3635643"/>
          <a:ext cx="2349500" cy="2151380"/>
        </p:xfrm>
        <a:graphic>
          <a:graphicData uri="http://schemas.openxmlformats.org/drawingml/2006/table">
            <a:tbl>
              <a:tblPr/>
              <a:tblGrid>
                <a:gridCol w="473348"/>
                <a:gridCol w="1317352"/>
                <a:gridCol w="558800"/>
              </a:tblGrid>
              <a:tr h="190500">
                <a:tc>
                  <a:txBody>
                    <a:bodyPr/>
                    <a:lstStyle/>
                    <a:p>
                      <a:pPr algn="ctr" fontAlgn="b"/>
                      <a:r>
                        <a:rPr lang="en-US" sz="1200" b="1" i="0" u="none" strike="noStrike">
                          <a:solidFill>
                            <a:srgbClr val="000000"/>
                          </a:solidFill>
                          <a:effectLst/>
                          <a:latin typeface="Calibri"/>
                        </a:rPr>
                        <a:t>Rank</a:t>
                      </a:r>
                    </a:p>
                  </a:txBody>
                  <a:tcPr marL="12700" marR="12700" marT="12700" marB="0" anchor="b">
                    <a:lnL>
                      <a:noFill/>
                    </a:lnL>
                    <a:lnR>
                      <a:noFill/>
                    </a:lnR>
                    <a:lnT>
                      <a:noFill/>
                    </a:lnT>
                    <a:lnB>
                      <a:noFill/>
                    </a:lnB>
                  </a:tcPr>
                </a:tc>
                <a:tc>
                  <a:txBody>
                    <a:bodyPr/>
                    <a:lstStyle/>
                    <a:p>
                      <a:pPr algn="ctr" fontAlgn="b"/>
                      <a:r>
                        <a:rPr lang="en-US" sz="1200" b="1" i="0" u="none" strike="noStrike" dirty="0" smtClean="0">
                          <a:solidFill>
                            <a:srgbClr val="000000"/>
                          </a:solidFill>
                          <a:effectLst/>
                          <a:latin typeface="Calibri"/>
                        </a:rPr>
                        <a:t>       Bytes </a:t>
                      </a:r>
                      <a:r>
                        <a:rPr lang="en-US" sz="1200" b="1" i="0" u="none" strike="noStrike" dirty="0">
                          <a:solidFill>
                            <a:srgbClr val="000000"/>
                          </a:solidFill>
                          <a:effectLst/>
                          <a:latin typeface="Calibri"/>
                        </a:rPr>
                        <a:t>Per </a:t>
                      </a:r>
                      <a:r>
                        <a:rPr lang="en-US" sz="1200" b="1" i="0" u="none" strike="noStrike" dirty="0" smtClean="0">
                          <a:solidFill>
                            <a:srgbClr val="000000"/>
                          </a:solidFill>
                          <a:effectLst/>
                          <a:latin typeface="Calibri"/>
                        </a:rPr>
                        <a:t>Query</a:t>
                      </a:r>
                      <a:endParaRPr lang="en-US" sz="1200" b="1"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Country</a:t>
                      </a:r>
                    </a:p>
                  </a:txBody>
                  <a:tcPr marL="12700" marR="12700" marT="12700" marB="0" anchor="b">
                    <a:lnL>
                      <a:noFill/>
                    </a:lnL>
                    <a:lnR>
                      <a:noFill/>
                    </a:lnR>
                    <a:lnT>
                      <a:noFill/>
                    </a:lnT>
                    <a:lnB>
                      <a:noFill/>
                    </a:lnB>
                  </a:tcPr>
                </a:tc>
              </a:tr>
              <a:tr h="190500">
                <a:tc>
                  <a:txBody>
                    <a:bodyPr/>
                    <a:lstStyle/>
                    <a:p>
                      <a:pPr algn="ctr" fontAlgn="b"/>
                      <a:r>
                        <a:rPr lang="en-US" sz="1200" b="0" i="0" u="none" strike="noStrike" dirty="0">
                          <a:solidFill>
                            <a:srgbClr val="000000"/>
                          </a:solidFill>
                          <a:effectLst/>
                          <a:latin typeface="Calibri"/>
                        </a:rPr>
                        <a:t>11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66,412,500</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65,637,308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13</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63,433,678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CN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63,291,795</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NL</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60,817,152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59,024,394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CN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17</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53,974,154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IN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18</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48,236,262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19</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48,235,268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20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47,563,494</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CN</a:t>
                      </a:r>
                    </a:p>
                  </a:txBody>
                  <a:tcPr marL="12700" marR="12700" marT="12700" marB="0" anchor="b">
                    <a:lnL>
                      <a:noFill/>
                    </a:lnL>
                    <a:lnR>
                      <a:noFill/>
                    </a:lnR>
                    <a:lnT>
                      <a:noFill/>
                    </a:lnT>
                    <a:lnB>
                      <a:noFill/>
                    </a:lnB>
                  </a:tcPr>
                </a:tc>
              </a:tr>
            </a:tbl>
          </a:graphicData>
        </a:graphic>
      </p:graphicFrame>
      <p:pic>
        <p:nvPicPr>
          <p:cNvPr id="11" name="Picture 10"/>
          <p:cNvPicPr>
            <a:picLocks noChangeAspect="1"/>
          </p:cNvPicPr>
          <p:nvPr/>
        </p:nvPicPr>
        <p:blipFill rotWithShape="1">
          <a:blip r:embed="rId3"/>
          <a:srcRect b="17355"/>
          <a:stretch/>
        </p:blipFill>
        <p:spPr>
          <a:xfrm>
            <a:off x="260835" y="1105813"/>
            <a:ext cx="8808941" cy="1905083"/>
          </a:xfrm>
          <a:prstGeom prst="rect">
            <a:avLst/>
          </a:prstGeom>
        </p:spPr>
      </p:pic>
      <p:sp>
        <p:nvSpPr>
          <p:cNvPr id="8" name="TextBox 7"/>
          <p:cNvSpPr txBox="1"/>
          <p:nvPr/>
        </p:nvSpPr>
        <p:spPr>
          <a:xfrm>
            <a:off x="777280" y="1445224"/>
            <a:ext cx="4485160" cy="369332"/>
          </a:xfrm>
          <a:prstGeom prst="rect">
            <a:avLst/>
          </a:prstGeom>
          <a:noFill/>
        </p:spPr>
        <p:txBody>
          <a:bodyPr wrap="none" rtlCol="0">
            <a:spAutoFit/>
          </a:bodyPr>
          <a:lstStyle/>
          <a:p>
            <a:r>
              <a:rPr lang="en-US" dirty="0" smtClean="0"/>
              <a:t>Not exactly hoisted by our own petard, but … </a:t>
            </a:r>
            <a:endParaRPr lang="en-US" dirty="0"/>
          </a:p>
        </p:txBody>
      </p:sp>
      <p:sp>
        <p:nvSpPr>
          <p:cNvPr id="12" name="Oval 11"/>
          <p:cNvSpPr/>
          <p:nvPr/>
        </p:nvSpPr>
        <p:spPr>
          <a:xfrm>
            <a:off x="249267" y="2128990"/>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40544" y="1105813"/>
            <a:ext cx="3881560" cy="2305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522639" y="979374"/>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63512" y="1242454"/>
            <a:ext cx="2961004" cy="369332"/>
          </a:xfrm>
          <a:prstGeom prst="rect">
            <a:avLst/>
          </a:prstGeom>
          <a:noFill/>
        </p:spPr>
        <p:txBody>
          <a:bodyPr wrap="square" rtlCol="0">
            <a:spAutoFit/>
          </a:bodyPr>
          <a:lstStyle/>
          <a:p>
            <a:r>
              <a:rPr lang="en-US" b="1" dirty="0" smtClean="0">
                <a:solidFill>
                  <a:schemeClr val="accent1"/>
                </a:solidFill>
              </a:rPr>
              <a:t>Mega2 : ~</a:t>
            </a:r>
            <a:r>
              <a:rPr lang="en-US" b="1" dirty="0" smtClean="0">
                <a:solidFill>
                  <a:srgbClr val="008000"/>
                </a:solidFill>
              </a:rPr>
              <a:t>400Mbps for 6 hrs.</a:t>
            </a:r>
            <a:endParaRPr lang="en-US" b="1" dirty="0" smtClean="0">
              <a:solidFill>
                <a:schemeClr val="accent1"/>
              </a:solidFill>
            </a:endParaRPr>
          </a:p>
        </p:txBody>
      </p:sp>
      <p:sp>
        <p:nvSpPr>
          <p:cNvPr id="16" name="TextBox 15"/>
          <p:cNvSpPr txBox="1"/>
          <p:nvPr/>
        </p:nvSpPr>
        <p:spPr>
          <a:xfrm>
            <a:off x="922112" y="1988120"/>
            <a:ext cx="2863344" cy="369332"/>
          </a:xfrm>
          <a:prstGeom prst="rect">
            <a:avLst/>
          </a:prstGeom>
          <a:noFill/>
        </p:spPr>
        <p:txBody>
          <a:bodyPr wrap="square" rtlCol="0">
            <a:spAutoFit/>
          </a:bodyPr>
          <a:lstStyle/>
          <a:p>
            <a:r>
              <a:rPr lang="en-US" b="1" dirty="0" smtClean="0">
                <a:solidFill>
                  <a:schemeClr val="accent1"/>
                </a:solidFill>
              </a:rPr>
              <a:t>Mega1: </a:t>
            </a:r>
            <a:r>
              <a:rPr lang="en-US" b="1" dirty="0" smtClean="0">
                <a:solidFill>
                  <a:srgbClr val="008000"/>
                </a:solidFill>
              </a:rPr>
              <a:t>50Mbps for 7 days!</a:t>
            </a:r>
            <a:endParaRPr lang="en-US" b="1" dirty="0" smtClean="0">
              <a:solidFill>
                <a:schemeClr val="accent1"/>
              </a:solidFill>
            </a:endParaRPr>
          </a:p>
        </p:txBody>
      </p:sp>
      <p:sp>
        <p:nvSpPr>
          <p:cNvPr id="17" name="TextBox 16"/>
          <p:cNvSpPr txBox="1"/>
          <p:nvPr/>
        </p:nvSpPr>
        <p:spPr>
          <a:xfrm>
            <a:off x="602112" y="5814070"/>
            <a:ext cx="7893241" cy="923330"/>
          </a:xfrm>
          <a:prstGeom prst="rect">
            <a:avLst/>
          </a:prstGeom>
          <a:noFill/>
        </p:spPr>
        <p:txBody>
          <a:bodyPr wrap="square" rtlCol="0">
            <a:spAutoFit/>
          </a:bodyPr>
          <a:lstStyle/>
          <a:p>
            <a:pPr marL="285750" indent="-285750">
              <a:buFont typeface="Arial"/>
              <a:buChar char="•"/>
            </a:pPr>
            <a:r>
              <a:rPr lang="en-US" dirty="0" smtClean="0"/>
              <a:t>Asia prominently represented in top mega amps</a:t>
            </a:r>
          </a:p>
          <a:p>
            <a:pPr marL="285750" indent="-285750">
              <a:buFont typeface="Arial"/>
              <a:buChar char="•"/>
            </a:pPr>
            <a:r>
              <a:rPr lang="en-US" dirty="0" smtClean="0"/>
              <a:t>Contacted JP-CERT and others in Japan with most remediating; but no explanation of root cause</a:t>
            </a:r>
          </a:p>
        </p:txBody>
      </p:sp>
      <p:sp>
        <p:nvSpPr>
          <p:cNvPr id="18" name="TextBox 17"/>
          <p:cNvSpPr txBox="1"/>
          <p:nvPr/>
        </p:nvSpPr>
        <p:spPr>
          <a:xfrm>
            <a:off x="602112" y="3237239"/>
            <a:ext cx="6528217" cy="369332"/>
          </a:xfrm>
          <a:prstGeom prst="rect">
            <a:avLst/>
          </a:prstGeom>
          <a:noFill/>
        </p:spPr>
        <p:txBody>
          <a:bodyPr wrap="square" rtlCol="0">
            <a:spAutoFit/>
          </a:bodyPr>
          <a:lstStyle/>
          <a:p>
            <a:pPr marL="285750" indent="-285750">
              <a:buFont typeface="Arial"/>
              <a:buChar char="•"/>
            </a:pPr>
            <a:r>
              <a:rPr lang="en-US" dirty="0" smtClean="0"/>
              <a:t>Top twenty amplifiers in original 15-week study:</a:t>
            </a:r>
          </a:p>
        </p:txBody>
      </p:sp>
    </p:spTree>
    <p:extLst>
      <p:ext uri="{BB962C8B-B14F-4D97-AF65-F5344CB8AC3E}">
        <p14:creationId xmlns:p14="http://schemas.microsoft.com/office/powerpoint/2010/main" val="42637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par>
                                <p:cTn id="36" presetID="9"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3" grpId="0" animBg="1"/>
      <p:bldP spid="14"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Local ISP Perspective:</a:t>
            </a:r>
            <a:br>
              <a:rPr lang="en-US" b="1" dirty="0" smtClean="0"/>
            </a:br>
            <a:r>
              <a:rPr lang="en-US" b="1" dirty="0" smtClean="0"/>
              <a:t>NTP </a:t>
            </a:r>
            <a:r>
              <a:rPr lang="en-US" b="1" dirty="0" err="1" smtClean="0"/>
              <a:t>Darknet</a:t>
            </a:r>
            <a:r>
              <a:rPr lang="en-US" b="1" dirty="0" smtClean="0"/>
              <a:t> and ISP Traffic at Merit</a:t>
            </a:r>
            <a:endParaRPr lang="en-US" b="1" dirty="0"/>
          </a:p>
        </p:txBody>
      </p:sp>
      <p:pic>
        <p:nvPicPr>
          <p:cNvPr id="7" name="Content Placeholder 6"/>
          <p:cNvPicPr>
            <a:picLocks noGrp="1" noChangeAspect="1"/>
          </p:cNvPicPr>
          <p:nvPr>
            <p:ph idx="1"/>
          </p:nvPr>
        </p:nvPicPr>
        <p:blipFill rotWithShape="1">
          <a:blip r:embed="rId3"/>
          <a:srcRect l="1002" r="709"/>
          <a:stretch/>
        </p:blipFill>
        <p:spPr>
          <a:xfrm>
            <a:off x="711593" y="1584191"/>
            <a:ext cx="7400592" cy="5050734"/>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15</a:t>
            </a:fld>
            <a:endParaRPr lang="en-US"/>
          </a:p>
        </p:txBody>
      </p:sp>
      <p:cxnSp>
        <p:nvCxnSpPr>
          <p:cNvPr id="8" name="Straight Arrow Connector 7"/>
          <p:cNvCxnSpPr/>
          <p:nvPr/>
        </p:nvCxnSpPr>
        <p:spPr>
          <a:xfrm flipV="1">
            <a:off x="2901121" y="6196973"/>
            <a:ext cx="0" cy="3832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535214" y="6196973"/>
            <a:ext cx="0" cy="3832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1680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Local ISP Perspective:</a:t>
            </a:r>
            <a:br>
              <a:rPr lang="en-US" b="1" dirty="0"/>
            </a:br>
            <a:r>
              <a:rPr lang="en-US" b="1" dirty="0" smtClean="0"/>
              <a:t>NTP Traffic at CSU/FRGP</a:t>
            </a:r>
            <a:endParaRPr lang="en-US" b="1" dirty="0"/>
          </a:p>
        </p:txBody>
      </p:sp>
      <p:pic>
        <p:nvPicPr>
          <p:cNvPr id="7" name="Content Placeholder 6"/>
          <p:cNvPicPr>
            <a:picLocks noGrp="1" noChangeAspect="1"/>
          </p:cNvPicPr>
          <p:nvPr>
            <p:ph idx="1"/>
          </p:nvPr>
        </p:nvPicPr>
        <p:blipFill rotWithShape="1">
          <a:blip r:embed="rId3"/>
          <a:srcRect l="1041" t="2182" r="1363" b="2536"/>
          <a:stretch/>
        </p:blipFill>
        <p:spPr>
          <a:xfrm>
            <a:off x="645908" y="1585906"/>
            <a:ext cx="7625927" cy="4994272"/>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16</a:t>
            </a:fld>
            <a:endParaRPr lang="en-US"/>
          </a:p>
        </p:txBody>
      </p:sp>
      <p:cxnSp>
        <p:nvCxnSpPr>
          <p:cNvPr id="8" name="Straight Arrow Connector 7"/>
          <p:cNvCxnSpPr/>
          <p:nvPr/>
        </p:nvCxnSpPr>
        <p:spPr>
          <a:xfrm>
            <a:off x="5003062" y="1765370"/>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385363" y="2491054"/>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691896" y="4416703"/>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419335" y="5366033"/>
            <a:ext cx="566644" cy="369332"/>
          </a:xfrm>
          <a:prstGeom prst="rect">
            <a:avLst/>
          </a:prstGeom>
          <a:noFill/>
        </p:spPr>
        <p:txBody>
          <a:bodyPr wrap="none" rtlCol="0">
            <a:spAutoFit/>
          </a:bodyPr>
          <a:lstStyle/>
          <a:p>
            <a:r>
              <a:rPr lang="en-US" b="1" dirty="0" smtClean="0">
                <a:solidFill>
                  <a:schemeClr val="accent1"/>
                </a:solidFill>
              </a:rPr>
              <a:t>CSU</a:t>
            </a:r>
            <a:endParaRPr lang="en-US" b="1" dirty="0">
              <a:solidFill>
                <a:schemeClr val="accent1"/>
              </a:solidFill>
            </a:endParaRPr>
          </a:p>
        </p:txBody>
      </p:sp>
      <p:sp>
        <p:nvSpPr>
          <p:cNvPr id="12" name="TextBox 11"/>
          <p:cNvSpPr txBox="1"/>
          <p:nvPr/>
        </p:nvSpPr>
        <p:spPr>
          <a:xfrm>
            <a:off x="1397439" y="3932492"/>
            <a:ext cx="690514" cy="369332"/>
          </a:xfrm>
          <a:prstGeom prst="rect">
            <a:avLst/>
          </a:prstGeom>
          <a:noFill/>
        </p:spPr>
        <p:txBody>
          <a:bodyPr wrap="none" rtlCol="0">
            <a:spAutoFit/>
          </a:bodyPr>
          <a:lstStyle/>
          <a:p>
            <a:r>
              <a:rPr lang="en-US" b="1" dirty="0" smtClean="0">
                <a:solidFill>
                  <a:schemeClr val="accent1"/>
                </a:solidFill>
              </a:rPr>
              <a:t>FRGP</a:t>
            </a:r>
            <a:endParaRPr lang="en-US" b="1" dirty="0">
              <a:solidFill>
                <a:schemeClr val="accent1"/>
              </a:solidFill>
            </a:endParaRPr>
          </a:p>
        </p:txBody>
      </p:sp>
    </p:spTree>
    <p:extLst>
      <p:ext uri="{BB962C8B-B14F-4D97-AF65-F5344CB8AC3E}">
        <p14:creationId xmlns:p14="http://schemas.microsoft.com/office/powerpoint/2010/main" val="2171453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b="1" dirty="0"/>
          </a:p>
        </p:txBody>
      </p:sp>
      <p:sp>
        <p:nvSpPr>
          <p:cNvPr id="3" name="Content Placeholder 2"/>
          <p:cNvSpPr>
            <a:spLocks noGrp="1"/>
          </p:cNvSpPr>
          <p:nvPr>
            <p:ph idx="1"/>
          </p:nvPr>
        </p:nvSpPr>
        <p:spPr>
          <a:xfrm>
            <a:off x="284637" y="1417638"/>
            <a:ext cx="8615777" cy="4938712"/>
          </a:xfrm>
        </p:spPr>
        <p:txBody>
          <a:bodyPr>
            <a:normAutofit fontScale="85000" lnSpcReduction="10000"/>
          </a:bodyPr>
          <a:lstStyle/>
          <a:p>
            <a:r>
              <a:rPr lang="en-US" b="1" dirty="0" smtClean="0"/>
              <a:t>NTP DDoS attacks had significant global impact</a:t>
            </a:r>
          </a:p>
          <a:p>
            <a:pPr lvl="1"/>
            <a:r>
              <a:rPr lang="en-US" dirty="0" smtClean="0"/>
              <a:t>Top large DDoS vector in Q1 2014</a:t>
            </a:r>
          </a:p>
          <a:p>
            <a:pPr lvl="1"/>
            <a:r>
              <a:rPr lang="en-US" dirty="0" smtClean="0"/>
              <a:t>1.4 M </a:t>
            </a:r>
            <a:r>
              <a:rPr lang="en-US" dirty="0" err="1" smtClean="0"/>
              <a:t>monlist</a:t>
            </a:r>
            <a:r>
              <a:rPr lang="en-US" dirty="0" smtClean="0"/>
              <a:t> amplifiers measured at peak</a:t>
            </a:r>
          </a:p>
          <a:p>
            <a:r>
              <a:rPr lang="en-US" b="1" dirty="0" err="1" smtClean="0"/>
              <a:t>monlist</a:t>
            </a:r>
            <a:r>
              <a:rPr lang="en-US" b="1" dirty="0" smtClean="0"/>
              <a:t> table allowed studying global DDoS victims</a:t>
            </a:r>
            <a:endParaRPr lang="en-US" dirty="0" smtClean="0"/>
          </a:p>
          <a:p>
            <a:pPr lvl="1"/>
            <a:r>
              <a:rPr lang="en-US" dirty="0"/>
              <a:t>437 K measured unique </a:t>
            </a:r>
            <a:r>
              <a:rPr lang="en-US" dirty="0" smtClean="0"/>
              <a:t>victims; PB of traffic</a:t>
            </a:r>
          </a:p>
          <a:p>
            <a:pPr lvl="1"/>
            <a:r>
              <a:rPr lang="en-US" dirty="0" smtClean="0"/>
              <a:t>Gaming targets are large fraction</a:t>
            </a:r>
          </a:p>
          <a:p>
            <a:r>
              <a:rPr lang="en-US" dirty="0" smtClean="0"/>
              <a:t>“</a:t>
            </a:r>
            <a:r>
              <a:rPr lang="en-US" b="1" dirty="0" smtClean="0"/>
              <a:t>Mega amplifiers</a:t>
            </a:r>
            <a:r>
              <a:rPr lang="en-US" dirty="0" smtClean="0"/>
              <a:t>” an interesting rarity allowing devastating power</a:t>
            </a:r>
          </a:p>
          <a:p>
            <a:r>
              <a:rPr lang="en-US" b="1" dirty="0" smtClean="0"/>
              <a:t>Local perspective shows impact and effect of mitigation  </a:t>
            </a:r>
          </a:p>
          <a:p>
            <a:r>
              <a:rPr lang="en-US" b="1" dirty="0" smtClean="0"/>
              <a:t>Global mitigation of </a:t>
            </a:r>
            <a:r>
              <a:rPr lang="en-US" b="1" dirty="0" err="1" smtClean="0"/>
              <a:t>monlist</a:t>
            </a:r>
            <a:r>
              <a:rPr lang="en-US" b="1" dirty="0" smtClean="0"/>
              <a:t> swift, but threats remain</a:t>
            </a:r>
          </a:p>
          <a:p>
            <a:pPr lvl="1"/>
            <a:r>
              <a:rPr lang="en-US" dirty="0" smtClean="0"/>
              <a:t>e.g., </a:t>
            </a:r>
            <a:r>
              <a:rPr lang="en-US" dirty="0" err="1" smtClean="0"/>
              <a:t>monlist</a:t>
            </a:r>
            <a:r>
              <a:rPr lang="en-US" dirty="0" smtClean="0"/>
              <a:t> unpatched long tail and other NTP commands</a:t>
            </a:r>
            <a:r>
              <a:rPr lang="en-US" b="1" dirty="0" smtClean="0"/>
              <a:t> </a:t>
            </a:r>
          </a:p>
          <a:p>
            <a:pPr marL="0" indent="0">
              <a:buNone/>
            </a:pPr>
            <a:endParaRPr lang="en-US"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17</a:t>
            </a:fld>
            <a:endParaRPr lang="en-US"/>
          </a:p>
        </p:txBody>
      </p:sp>
    </p:spTree>
    <p:extLst>
      <p:ext uri="{BB962C8B-B14F-4D97-AF65-F5344CB8AC3E}">
        <p14:creationId xmlns:p14="http://schemas.microsoft.com/office/powerpoint/2010/main" val="3202300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85800" y="1063625"/>
            <a:ext cx="7772400" cy="1470025"/>
          </a:xfrm>
        </p:spPr>
        <p:txBody>
          <a:bodyPr/>
          <a:lstStyle/>
          <a:p>
            <a:r>
              <a:rPr lang="en-US" b="1" dirty="0" smtClean="0"/>
              <a:t>Thank You!</a:t>
            </a:r>
            <a:endParaRPr lang="en-US" b="1" dirty="0"/>
          </a:p>
        </p:txBody>
      </p:sp>
      <p:sp>
        <p:nvSpPr>
          <p:cNvPr id="10" name="Subtitle 9"/>
          <p:cNvSpPr>
            <a:spLocks noGrp="1"/>
          </p:cNvSpPr>
          <p:nvPr>
            <p:ph type="subTitle" idx="1"/>
          </p:nvPr>
        </p:nvSpPr>
        <p:spPr>
          <a:xfrm>
            <a:off x="1371600" y="3141133"/>
            <a:ext cx="6400800" cy="2362200"/>
          </a:xfrm>
        </p:spPr>
        <p:txBody>
          <a:bodyPr>
            <a:normAutofit fontScale="92500" lnSpcReduction="20000"/>
          </a:bodyPr>
          <a:lstStyle/>
          <a:p>
            <a:r>
              <a:rPr lang="en-US" dirty="0" smtClean="0"/>
              <a:t>Questions?</a:t>
            </a:r>
          </a:p>
          <a:p>
            <a:endParaRPr lang="en-US" dirty="0" smtClean="0"/>
          </a:p>
          <a:p>
            <a:r>
              <a:rPr lang="en-US" dirty="0" smtClean="0"/>
              <a:t>Jake </a:t>
            </a:r>
            <a:r>
              <a:rPr lang="en-US" dirty="0" err="1" smtClean="0"/>
              <a:t>Czyz</a:t>
            </a:r>
            <a:endParaRPr lang="en-US" dirty="0"/>
          </a:p>
          <a:p>
            <a:r>
              <a:rPr lang="en-US" dirty="0" smtClean="0"/>
              <a:t>University of Michigan</a:t>
            </a:r>
          </a:p>
          <a:p>
            <a:r>
              <a:rPr lang="en-US" dirty="0" err="1" smtClean="0"/>
              <a:t>jczyz</a:t>
            </a:r>
            <a:r>
              <a:rPr lang="en-US" dirty="0" smtClean="0"/>
              <a:t> [at] </a:t>
            </a:r>
            <a:r>
              <a:rPr lang="en-US" dirty="0" err="1" smtClean="0"/>
              <a:t>umich</a:t>
            </a:r>
            <a:endParaRPr lang="en-US" dirty="0"/>
          </a:p>
        </p:txBody>
      </p:sp>
    </p:spTree>
    <p:extLst>
      <p:ext uri="{BB962C8B-B14F-4D97-AF65-F5344CB8AC3E}">
        <p14:creationId xmlns:p14="http://schemas.microsoft.com/office/powerpoint/2010/main" val="41928234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Understanding the Emerging Threat of </a:t>
            </a:r>
            <a:r>
              <a:rPr lang="en-US" dirty="0" err="1" smtClean="0"/>
              <a:t>DDoS</a:t>
            </a:r>
            <a:r>
              <a:rPr lang="en-US" dirty="0" smtClean="0"/>
              <a:t>-as-a-Service</a:t>
            </a:r>
            <a:endParaRPr lang="en-US" dirty="0"/>
          </a:p>
        </p:txBody>
      </p:sp>
      <p:sp>
        <p:nvSpPr>
          <p:cNvPr id="3" name="Subtitle 2"/>
          <p:cNvSpPr>
            <a:spLocks noGrp="1"/>
          </p:cNvSpPr>
          <p:nvPr>
            <p:ph type="subTitle" idx="1"/>
          </p:nvPr>
        </p:nvSpPr>
        <p:spPr>
          <a:xfrm>
            <a:off x="762000" y="3886200"/>
            <a:ext cx="7772400" cy="1752600"/>
          </a:xfrm>
        </p:spPr>
        <p:txBody>
          <a:bodyPr/>
          <a:lstStyle/>
          <a:p>
            <a:r>
              <a:rPr lang="en-US" dirty="0">
                <a:solidFill>
                  <a:schemeClr val="tx1"/>
                </a:solidFill>
              </a:rPr>
              <a:t>Mohammad </a:t>
            </a:r>
            <a:r>
              <a:rPr lang="en-US" dirty="0" err="1">
                <a:solidFill>
                  <a:schemeClr val="tx1"/>
                </a:solidFill>
              </a:rPr>
              <a:t>Karami</a:t>
            </a:r>
            <a:r>
              <a:rPr lang="en-US" dirty="0">
                <a:solidFill>
                  <a:schemeClr val="tx1"/>
                </a:solidFill>
              </a:rPr>
              <a:t> and Damon </a:t>
            </a:r>
            <a:r>
              <a:rPr lang="en-US" dirty="0" smtClean="0">
                <a:solidFill>
                  <a:schemeClr val="tx1"/>
                </a:solidFill>
              </a:rPr>
              <a:t>McCoy</a:t>
            </a:r>
          </a:p>
          <a:p>
            <a:r>
              <a:rPr lang="en-US" dirty="0">
                <a:solidFill>
                  <a:schemeClr val="tx1"/>
                </a:solidFill>
              </a:rPr>
              <a:t>George Mason University</a:t>
            </a:r>
          </a:p>
        </p:txBody>
      </p:sp>
      <p:pic>
        <p:nvPicPr>
          <p:cNvPr id="4104" name="Picture 8" descr="Gra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113" y="404812"/>
            <a:ext cx="22479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ragebooter.net/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676400"/>
            <a:ext cx="1866900" cy="37147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12" y="945309"/>
            <a:ext cx="4105275" cy="108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61185"/>
            <a:ext cx="2017092" cy="550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15"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7"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9"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1"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3"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5"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7"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9"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27" name="Picture 31" descr="http://cs.gmu.edu/%7Evislab/Images/GMU_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5442642"/>
            <a:ext cx="2128916" cy="133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413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smtClean="0"/>
              <a:t>The DDoS “Hockey Stick Era”</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2</a:t>
            </a:fld>
            <a:endParaRPr lang="en-US"/>
          </a:p>
        </p:txBody>
      </p:sp>
      <p:pic>
        <p:nvPicPr>
          <p:cNvPr id="13" name="Content Placeholder 12"/>
          <p:cNvPicPr>
            <a:picLocks noGrp="1" noChangeAspect="1"/>
          </p:cNvPicPr>
          <p:nvPr>
            <p:ph sz="half" idx="2"/>
          </p:nvPr>
        </p:nvPicPr>
        <p:blipFill rotWithShape="1">
          <a:blip r:embed="rId3"/>
          <a:srcRect t="-7830" b="-4717"/>
          <a:stretch/>
        </p:blipFill>
        <p:spPr>
          <a:xfrm rot="21181948">
            <a:off x="254854" y="1022213"/>
            <a:ext cx="4216400" cy="2324100"/>
          </a:xfrm>
        </p:spPr>
      </p:pic>
      <p:pic>
        <p:nvPicPr>
          <p:cNvPr id="18" name="Picture 17"/>
          <p:cNvPicPr>
            <a:picLocks noChangeAspect="1"/>
          </p:cNvPicPr>
          <p:nvPr/>
        </p:nvPicPr>
        <p:blipFill>
          <a:blip r:embed="rId4"/>
          <a:stretch>
            <a:fillRect/>
          </a:stretch>
        </p:blipFill>
        <p:spPr>
          <a:xfrm rot="734932">
            <a:off x="443856" y="3575010"/>
            <a:ext cx="4644613" cy="2430601"/>
          </a:xfrm>
          <a:prstGeom prst="rect">
            <a:avLst/>
          </a:prstGeom>
        </p:spPr>
      </p:pic>
      <p:pic>
        <p:nvPicPr>
          <p:cNvPr id="17" name="Picture 16"/>
          <p:cNvPicPr>
            <a:picLocks noChangeAspect="1"/>
          </p:cNvPicPr>
          <p:nvPr/>
        </p:nvPicPr>
        <p:blipFill>
          <a:blip r:embed="rId5"/>
          <a:stretch>
            <a:fillRect/>
          </a:stretch>
        </p:blipFill>
        <p:spPr>
          <a:xfrm rot="461441">
            <a:off x="4311501" y="1699491"/>
            <a:ext cx="4435053" cy="3314700"/>
          </a:xfrm>
          <a:prstGeom prst="rect">
            <a:avLst/>
          </a:prstGeom>
        </p:spPr>
      </p:pic>
      <p:pic>
        <p:nvPicPr>
          <p:cNvPr id="19" name="Picture 18"/>
          <p:cNvPicPr>
            <a:picLocks noChangeAspect="1"/>
          </p:cNvPicPr>
          <p:nvPr/>
        </p:nvPicPr>
        <p:blipFill>
          <a:blip r:embed="rId6"/>
          <a:stretch>
            <a:fillRect/>
          </a:stretch>
        </p:blipFill>
        <p:spPr>
          <a:xfrm rot="21211462">
            <a:off x="4771090" y="4771029"/>
            <a:ext cx="4140950" cy="1470795"/>
          </a:xfrm>
          <a:prstGeom prst="rect">
            <a:avLst/>
          </a:prstGeom>
        </p:spPr>
      </p:pic>
      <p:pic>
        <p:nvPicPr>
          <p:cNvPr id="3" name="Picture 2"/>
          <p:cNvPicPr>
            <a:picLocks noChangeAspect="1"/>
          </p:cNvPicPr>
          <p:nvPr/>
        </p:nvPicPr>
        <p:blipFill>
          <a:blip r:embed="rId7"/>
          <a:stretch>
            <a:fillRect/>
          </a:stretch>
        </p:blipFill>
        <p:spPr>
          <a:xfrm>
            <a:off x="2521702" y="2174698"/>
            <a:ext cx="4099231" cy="1643653"/>
          </a:xfrm>
          <a:prstGeom prst="rect">
            <a:avLst/>
          </a:prstGeom>
        </p:spPr>
      </p:pic>
    </p:spTree>
    <p:extLst>
      <p:ext uri="{BB962C8B-B14F-4D97-AF65-F5344CB8AC3E}">
        <p14:creationId xmlns:p14="http://schemas.microsoft.com/office/powerpoint/2010/main" val="604036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0" presetClass="entr" presetSubtype="0" fill="hold" nodeType="afterEffect">
                                  <p:stCondLst>
                                    <p:cond delay="10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decel="100000"/>
                                        <p:tgtEl>
                                          <p:spTgt spid="18"/>
                                        </p:tgtEl>
                                      </p:cBhvr>
                                    </p:animEffect>
                                    <p:anim calcmode="lin" valueType="num">
                                      <p:cBhvr>
                                        <p:cTn id="15" dur="400" decel="100000" fill="hold"/>
                                        <p:tgtEl>
                                          <p:spTgt spid="18"/>
                                        </p:tgtEl>
                                        <p:attrNameLst>
                                          <p:attrName>style.rotation</p:attrName>
                                        </p:attrNameLst>
                                      </p:cBhvr>
                                      <p:tavLst>
                                        <p:tav tm="0">
                                          <p:val>
                                            <p:fltVal val="-90"/>
                                          </p:val>
                                        </p:tav>
                                        <p:tav tm="100000">
                                          <p:val>
                                            <p:fltVal val="0"/>
                                          </p:val>
                                        </p:tav>
                                      </p:tavLst>
                                    </p:anim>
                                    <p:anim calcmode="lin" valueType="num">
                                      <p:cBhvr>
                                        <p:cTn id="16" dur="400" decel="100000" fill="hold"/>
                                        <p:tgtEl>
                                          <p:spTgt spid="18"/>
                                        </p:tgtEl>
                                        <p:attrNameLst>
                                          <p:attrName>ppt_x</p:attrName>
                                        </p:attrNameLst>
                                      </p:cBhvr>
                                      <p:tavLst>
                                        <p:tav tm="0">
                                          <p:val>
                                            <p:strVal val="#ppt_x+0.4"/>
                                          </p:val>
                                        </p:tav>
                                        <p:tav tm="100000">
                                          <p:val>
                                            <p:strVal val="#ppt_x-0.05"/>
                                          </p:val>
                                        </p:tav>
                                      </p:tavLst>
                                    </p:anim>
                                    <p:anim calcmode="lin" valueType="num">
                                      <p:cBhvr>
                                        <p:cTn id="17" dur="400" decel="100000" fill="hold"/>
                                        <p:tgtEl>
                                          <p:spTgt spid="18"/>
                                        </p:tgtEl>
                                        <p:attrNameLst>
                                          <p:attrName>ppt_y</p:attrName>
                                        </p:attrNameLst>
                                      </p:cBhvr>
                                      <p:tavLst>
                                        <p:tav tm="0">
                                          <p:val>
                                            <p:strVal val="#ppt_y-0.4"/>
                                          </p:val>
                                        </p:tav>
                                        <p:tav tm="100000">
                                          <p:val>
                                            <p:strVal val="#ppt_y+0.1"/>
                                          </p:val>
                                        </p:tav>
                                      </p:tavLst>
                                    </p:anim>
                                    <p:anim calcmode="lin" valueType="num">
                                      <p:cBhvr>
                                        <p:cTn id="18" dur="100" accel="100000" fill="hold">
                                          <p:stCondLst>
                                            <p:cond delay="400"/>
                                          </p:stCondLst>
                                        </p:cTn>
                                        <p:tgtEl>
                                          <p:spTgt spid="18"/>
                                        </p:tgtEl>
                                        <p:attrNameLst>
                                          <p:attrName>ppt_x</p:attrName>
                                        </p:attrNameLst>
                                      </p:cBhvr>
                                      <p:tavLst>
                                        <p:tav tm="0">
                                          <p:val>
                                            <p:strVal val="#ppt_x-0.05"/>
                                          </p:val>
                                        </p:tav>
                                        <p:tav tm="100000">
                                          <p:val>
                                            <p:strVal val="#ppt_x"/>
                                          </p:val>
                                        </p:tav>
                                      </p:tavLst>
                                    </p:anim>
                                    <p:anim calcmode="lin" valueType="num">
                                      <p:cBhvr>
                                        <p:cTn id="19" dur="100" accel="100000" fill="hold">
                                          <p:stCondLst>
                                            <p:cond delay="400"/>
                                          </p:stCondLst>
                                        </p:cTn>
                                        <p:tgtEl>
                                          <p:spTgt spid="18"/>
                                        </p:tgtEl>
                                        <p:attrNameLst>
                                          <p:attrName>ppt_y</p:attrName>
                                        </p:attrNameLst>
                                      </p:cBhvr>
                                      <p:tavLst>
                                        <p:tav tm="0">
                                          <p:val>
                                            <p:strVal val="#ppt_y+0.1"/>
                                          </p:val>
                                        </p:tav>
                                        <p:tav tm="100000">
                                          <p:val>
                                            <p:strVal val="#ppt_y"/>
                                          </p:val>
                                        </p:tav>
                                      </p:tavLst>
                                    </p:anim>
                                  </p:childTnLst>
                                </p:cTn>
                              </p:par>
                            </p:childTnLst>
                          </p:cTn>
                        </p:par>
                        <p:par>
                          <p:cTn id="20" fill="hold">
                            <p:stCondLst>
                              <p:cond delay="2500"/>
                            </p:stCondLst>
                            <p:childTnLst>
                              <p:par>
                                <p:cTn id="21" presetID="52" presetClass="entr" presetSubtype="0" fill="hold" nodeType="afterEffect">
                                  <p:stCondLst>
                                    <p:cond delay="1000"/>
                                  </p:stCondLst>
                                  <p:childTnLst>
                                    <p:set>
                                      <p:cBhvr>
                                        <p:cTn id="22" dur="1" fill="hold">
                                          <p:stCondLst>
                                            <p:cond delay="0"/>
                                          </p:stCondLst>
                                        </p:cTn>
                                        <p:tgtEl>
                                          <p:spTgt spid="17"/>
                                        </p:tgtEl>
                                        <p:attrNameLst>
                                          <p:attrName>style.visibility</p:attrName>
                                        </p:attrNameLst>
                                      </p:cBhvr>
                                      <p:to>
                                        <p:strVal val="visible"/>
                                      </p:to>
                                    </p:set>
                                    <p:animScale>
                                      <p:cBhvr>
                                        <p:cTn id="23"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7"/>
                                        </p:tgtEl>
                                        <p:attrNameLst>
                                          <p:attrName>ppt_x</p:attrName>
                                          <p:attrName>ppt_y</p:attrName>
                                        </p:attrNameLst>
                                      </p:cBhvr>
                                    </p:animMotion>
                                    <p:animEffect transition="in" filter="fade">
                                      <p:cBhvr>
                                        <p:cTn id="25" dur="500"/>
                                        <p:tgtEl>
                                          <p:spTgt spid="17"/>
                                        </p:tgtEl>
                                      </p:cBhvr>
                                    </p:animEffect>
                                  </p:childTnLst>
                                </p:cTn>
                              </p:par>
                            </p:childTnLst>
                          </p:cTn>
                        </p:par>
                        <p:par>
                          <p:cTn id="26" fill="hold">
                            <p:stCondLst>
                              <p:cond delay="4000"/>
                            </p:stCondLst>
                            <p:childTnLst>
                              <p:par>
                                <p:cTn id="27" presetID="30" presetClass="entr" presetSubtype="0" fill="hold" nodeType="after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400" decel="100000"/>
                                        <p:tgtEl>
                                          <p:spTgt spid="19"/>
                                        </p:tgtEl>
                                      </p:cBhvr>
                                    </p:animEffect>
                                    <p:anim calcmode="lin" valueType="num">
                                      <p:cBhvr>
                                        <p:cTn id="30" dur="400" decel="100000" fill="hold"/>
                                        <p:tgtEl>
                                          <p:spTgt spid="19"/>
                                        </p:tgtEl>
                                        <p:attrNameLst>
                                          <p:attrName>style.rotation</p:attrName>
                                        </p:attrNameLst>
                                      </p:cBhvr>
                                      <p:tavLst>
                                        <p:tav tm="0">
                                          <p:val>
                                            <p:fltVal val="-90"/>
                                          </p:val>
                                        </p:tav>
                                        <p:tav tm="100000">
                                          <p:val>
                                            <p:fltVal val="0"/>
                                          </p:val>
                                        </p:tav>
                                      </p:tavLst>
                                    </p:anim>
                                    <p:anim calcmode="lin" valueType="num">
                                      <p:cBhvr>
                                        <p:cTn id="31" dur="400" decel="100000" fill="hold"/>
                                        <p:tgtEl>
                                          <p:spTgt spid="19"/>
                                        </p:tgtEl>
                                        <p:attrNameLst>
                                          <p:attrName>ppt_x</p:attrName>
                                        </p:attrNameLst>
                                      </p:cBhvr>
                                      <p:tavLst>
                                        <p:tav tm="0">
                                          <p:val>
                                            <p:strVal val="#ppt_x+0.4"/>
                                          </p:val>
                                        </p:tav>
                                        <p:tav tm="100000">
                                          <p:val>
                                            <p:strVal val="#ppt_x-0.05"/>
                                          </p:val>
                                        </p:tav>
                                      </p:tavLst>
                                    </p:anim>
                                    <p:anim calcmode="lin" valueType="num">
                                      <p:cBhvr>
                                        <p:cTn id="32" dur="400" decel="100000" fill="hold"/>
                                        <p:tgtEl>
                                          <p:spTgt spid="19"/>
                                        </p:tgtEl>
                                        <p:attrNameLst>
                                          <p:attrName>ppt_y</p:attrName>
                                        </p:attrNameLst>
                                      </p:cBhvr>
                                      <p:tavLst>
                                        <p:tav tm="0">
                                          <p:val>
                                            <p:strVal val="#ppt_y-0.4"/>
                                          </p:val>
                                        </p:tav>
                                        <p:tav tm="100000">
                                          <p:val>
                                            <p:strVal val="#ppt_y+0.1"/>
                                          </p:val>
                                        </p:tav>
                                      </p:tavLst>
                                    </p:anim>
                                    <p:anim calcmode="lin" valueType="num">
                                      <p:cBhvr>
                                        <p:cTn id="33" dur="100" accel="100000" fill="hold">
                                          <p:stCondLst>
                                            <p:cond delay="400"/>
                                          </p:stCondLst>
                                        </p:cTn>
                                        <p:tgtEl>
                                          <p:spTgt spid="19"/>
                                        </p:tgtEl>
                                        <p:attrNameLst>
                                          <p:attrName>ppt_x</p:attrName>
                                        </p:attrNameLst>
                                      </p:cBhvr>
                                      <p:tavLst>
                                        <p:tav tm="0">
                                          <p:val>
                                            <p:strVal val="#ppt_x-0.05"/>
                                          </p:val>
                                        </p:tav>
                                        <p:tav tm="100000">
                                          <p:val>
                                            <p:strVal val="#ppt_x"/>
                                          </p:val>
                                        </p:tav>
                                      </p:tavLst>
                                    </p:anim>
                                    <p:anim calcmode="lin" valueType="num">
                                      <p:cBhvr>
                                        <p:cTn id="34" dur="100" accel="100000" fill="hold">
                                          <p:stCondLst>
                                            <p:cond delay="400"/>
                                          </p:stCondLst>
                                        </p:cTn>
                                        <p:tgtEl>
                                          <p:spTgt spid="19"/>
                                        </p:tgtEl>
                                        <p:attrNameLst>
                                          <p:attrName>ppt_y</p:attrName>
                                        </p:attrNameLst>
                                      </p:cBhvr>
                                      <p:tavLst>
                                        <p:tav tm="0">
                                          <p:val>
                                            <p:strVal val="#ppt_y+0.1"/>
                                          </p:val>
                                        </p:tav>
                                        <p:tav tm="100000">
                                          <p:val>
                                            <p:strVal val="#ppt_y"/>
                                          </p:val>
                                        </p:tav>
                                      </p:tavLst>
                                    </p:anim>
                                  </p:childTnLst>
                                </p:cTn>
                              </p:par>
                            </p:childTnLst>
                          </p:cTn>
                        </p:par>
                        <p:par>
                          <p:cTn id="35" fill="hold">
                            <p:stCondLst>
                              <p:cond delay="5500"/>
                            </p:stCondLst>
                            <p:childTnLst>
                              <p:par>
                                <p:cTn id="36" presetID="15" presetClass="entr" presetSubtype="0" fill="hold" nodeType="afterEffect">
                                  <p:stCondLst>
                                    <p:cond delay="10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 calcmode="lin" valueType="num">
                                      <p:cBhvr>
                                        <p:cTn id="40" dur="500" fill="hold"/>
                                        <p:tgtEl>
                                          <p:spTgt spid="3"/>
                                        </p:tgtEl>
                                        <p:attrNameLst>
                                          <p:attrName>ppt_x</p:attrName>
                                        </p:attrNameLst>
                                      </p:cBhvr>
                                      <p:tavLst>
                                        <p:tav tm="0" fmla="#ppt_x+(cos(-2*pi*(1-$))*-#ppt_x-sin(-2*pi*(1-$))*(1-#ppt_y))*(1-$)">
                                          <p:val>
                                            <p:fltVal val="0"/>
                                          </p:val>
                                        </p:tav>
                                        <p:tav tm="100000">
                                          <p:val>
                                            <p:fltVal val="1"/>
                                          </p:val>
                                        </p:tav>
                                      </p:tavLst>
                                    </p:anim>
                                    <p:anim calcmode="lin" valueType="num">
                                      <p:cBhvr>
                                        <p:cTn id="41" dur="5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a:t>
            </a:r>
            <a:r>
              <a:rPr lang="en-US" dirty="0"/>
              <a:t>T</a:t>
            </a:r>
            <a:r>
              <a:rPr lang="en-US" dirty="0" smtClean="0"/>
              <a:t>alk is About</a:t>
            </a:r>
            <a:endParaRPr lang="en-US" dirty="0"/>
          </a:p>
        </p:txBody>
      </p:sp>
      <p:sp>
        <p:nvSpPr>
          <p:cNvPr id="3" name="Content Placeholder 2"/>
          <p:cNvSpPr>
            <a:spLocks noGrp="1"/>
          </p:cNvSpPr>
          <p:nvPr>
            <p:ph idx="1"/>
          </p:nvPr>
        </p:nvSpPr>
        <p:spPr/>
        <p:txBody>
          <a:bodyPr>
            <a:normAutofit lnSpcReduction="10000"/>
          </a:bodyPr>
          <a:lstStyle/>
          <a:p>
            <a:r>
              <a:rPr lang="en-US" dirty="0" err="1" smtClean="0"/>
              <a:t>Booter</a:t>
            </a:r>
            <a:r>
              <a:rPr lang="en-US" dirty="0" smtClean="0"/>
              <a:t> services are </a:t>
            </a:r>
            <a:r>
              <a:rPr lang="en-US" dirty="0" smtClean="0">
                <a:solidFill>
                  <a:srgbClr val="FF0000"/>
                </a:solidFill>
              </a:rPr>
              <a:t>commoditizing</a:t>
            </a:r>
            <a:r>
              <a:rPr lang="en-US" dirty="0" smtClean="0"/>
              <a:t> </a:t>
            </a:r>
            <a:r>
              <a:rPr lang="en-US" dirty="0" err="1" smtClean="0"/>
              <a:t>DDoS</a:t>
            </a:r>
            <a:endParaRPr lang="en-US" dirty="0" smtClean="0"/>
          </a:p>
          <a:p>
            <a:endParaRPr lang="en-US" dirty="0"/>
          </a:p>
          <a:p>
            <a:r>
              <a:rPr lang="en-US" dirty="0" err="1" smtClean="0"/>
              <a:t>DDoS</a:t>
            </a:r>
            <a:r>
              <a:rPr lang="en-US" dirty="0" smtClean="0"/>
              <a:t> as subscription based service</a:t>
            </a:r>
          </a:p>
          <a:p>
            <a:pPr lvl="1"/>
            <a:r>
              <a:rPr lang="en-US" dirty="0" smtClean="0"/>
              <a:t>Tiered pricing (Payment via PayPal)</a:t>
            </a:r>
          </a:p>
          <a:p>
            <a:pPr lvl="1"/>
            <a:r>
              <a:rPr lang="en-US" dirty="0" smtClean="0"/>
              <a:t>Easy to use website interface</a:t>
            </a:r>
          </a:p>
          <a:p>
            <a:pPr lvl="1"/>
            <a:r>
              <a:rPr lang="en-US" dirty="0" smtClean="0"/>
              <a:t>Ability to </a:t>
            </a:r>
            <a:r>
              <a:rPr lang="en-US" dirty="0" err="1" smtClean="0"/>
              <a:t>DDoS</a:t>
            </a:r>
            <a:r>
              <a:rPr lang="en-US" dirty="0" smtClean="0"/>
              <a:t> medium-end webservers</a:t>
            </a:r>
          </a:p>
          <a:p>
            <a:pPr lvl="1"/>
            <a:endParaRPr lang="en-US" dirty="0"/>
          </a:p>
          <a:p>
            <a:r>
              <a:rPr lang="en-US" dirty="0" smtClean="0"/>
              <a:t>Use leaked backend data from </a:t>
            </a:r>
            <a:r>
              <a:rPr lang="en-US" dirty="0" err="1" smtClean="0"/>
              <a:t>TWBooter</a:t>
            </a:r>
            <a:r>
              <a:rPr lang="en-US" dirty="0" smtClean="0"/>
              <a:t> to gain insight</a:t>
            </a:r>
            <a:endParaRPr lang="en-US" dirty="0"/>
          </a:p>
        </p:txBody>
      </p:sp>
    </p:spTree>
    <p:extLst>
      <p:ext uri="{BB962C8B-B14F-4D97-AF65-F5344CB8AC3E}">
        <p14:creationId xmlns:p14="http://schemas.microsoft.com/office/powerpoint/2010/main" val="4284280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5867400" cy="68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0295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1" y="-990600"/>
            <a:ext cx="12916065" cy="78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0135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Image: 33qn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5" y="0"/>
            <a:ext cx="9451495" cy="2939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63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0.00138 L 0.00226 -1.20834 " pathEditMode="relative" rAng="0" ptsTypes="AA">
                                      <p:cBhvr>
                                        <p:cTn id="6" dur="2000" fill="hold"/>
                                        <p:tgtEl>
                                          <p:spTgt spid="3074"/>
                                        </p:tgtEl>
                                        <p:attrNameLst>
                                          <p:attrName>ppt_x</p:attrName>
                                          <p:attrName>ppt_y</p:attrName>
                                        </p:attrNameLst>
                                      </p:cBhvr>
                                      <p:rCtr x="104" y="-6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ttp://cdn.arstechnica.net/wp-content/uploads/2013/03/freetwboo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1" y="0"/>
            <a:ext cx="93854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669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Setup </a:t>
            </a:r>
            <a:r>
              <a:rPr lang="en-US" dirty="0" err="1" smtClean="0"/>
              <a:t>Booter</a:t>
            </a:r>
            <a:r>
              <a:rPr lang="en-US" dirty="0" smtClean="0"/>
              <a:t> Service</a:t>
            </a:r>
            <a:endParaRPr lang="en-US" dirty="0"/>
          </a:p>
        </p:txBody>
      </p:sp>
      <p:sp>
        <p:nvSpPr>
          <p:cNvPr id="3" name="Content Placeholder 2"/>
          <p:cNvSpPr>
            <a:spLocks noGrp="1"/>
          </p:cNvSpPr>
          <p:nvPr>
            <p:ph idx="1"/>
          </p:nvPr>
        </p:nvSpPr>
        <p:spPr/>
        <p:txBody>
          <a:bodyPr>
            <a:normAutofit fontScale="92500"/>
          </a:bodyPr>
          <a:lstStyle/>
          <a:p>
            <a:r>
              <a:rPr lang="en-US" dirty="0" smtClean="0"/>
              <a:t>Step 1: Website code</a:t>
            </a:r>
          </a:p>
          <a:p>
            <a:pPr lvl="1"/>
            <a:r>
              <a:rPr lang="en-US" dirty="0" err="1" smtClean="0"/>
              <a:t>Asylumbooter</a:t>
            </a:r>
            <a:r>
              <a:rPr lang="en-US" dirty="0" smtClean="0"/>
              <a:t> </a:t>
            </a:r>
            <a:r>
              <a:rPr lang="en-US" dirty="0"/>
              <a:t>source code is available </a:t>
            </a:r>
            <a:r>
              <a:rPr lang="en-US" dirty="0" smtClean="0"/>
              <a:t>at: </a:t>
            </a:r>
            <a:r>
              <a:rPr lang="en-US" dirty="0" smtClean="0">
                <a:hlinkClick r:id="rId2"/>
              </a:rPr>
              <a:t>http://softwaretopic.informer.com/asylum-booter-source/</a:t>
            </a:r>
            <a:endParaRPr lang="en-US" dirty="0" smtClean="0"/>
          </a:p>
          <a:p>
            <a:r>
              <a:rPr lang="en-US" dirty="0" smtClean="0"/>
              <a:t>Step 2: Attack Infrastructure</a:t>
            </a:r>
          </a:p>
          <a:p>
            <a:pPr lvl="1"/>
            <a:r>
              <a:rPr lang="en-US" dirty="0" smtClean="0"/>
              <a:t>Rent or use compromised servers</a:t>
            </a:r>
          </a:p>
          <a:p>
            <a:r>
              <a:rPr lang="en-US" dirty="0" smtClean="0"/>
              <a:t>Step 3: Establish payment via PayPal</a:t>
            </a:r>
          </a:p>
          <a:p>
            <a:r>
              <a:rPr lang="en-US" dirty="0" smtClean="0"/>
              <a:t>Step 4: Advertise on </a:t>
            </a:r>
            <a:r>
              <a:rPr lang="en-US" dirty="0" err="1" smtClean="0"/>
              <a:t>Hackforums</a:t>
            </a:r>
            <a:r>
              <a:rPr lang="en-US" dirty="0" smtClean="0"/>
              <a:t> and Gamer sites</a:t>
            </a:r>
          </a:p>
          <a:p>
            <a:r>
              <a:rPr lang="en-US" dirty="0" smtClean="0"/>
              <a:t>Step 5: Profit $$$</a:t>
            </a:r>
            <a:endParaRPr lang="en-US" dirty="0"/>
          </a:p>
        </p:txBody>
      </p:sp>
    </p:spTree>
    <p:extLst>
      <p:ext uri="{BB962C8B-B14F-4D97-AF65-F5344CB8AC3E}">
        <p14:creationId xmlns:p14="http://schemas.microsoft.com/office/powerpoint/2010/main" val="839717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lstStyle/>
          <a:p>
            <a:r>
              <a:rPr lang="en-US" dirty="0" smtClean="0"/>
              <a:t>Publicly post backend data from TWBooter2</a:t>
            </a:r>
          </a:p>
          <a:p>
            <a:endParaRPr lang="en-US" dirty="0"/>
          </a:p>
          <a:p>
            <a:endParaRPr lang="en-US" dirty="0" smtClean="0"/>
          </a:p>
          <a:p>
            <a:r>
              <a:rPr lang="en-US" dirty="0" smtClean="0"/>
              <a:t>Includes information on all attacks</a:t>
            </a:r>
          </a:p>
          <a:p>
            <a:pPr lvl="1"/>
            <a:r>
              <a:rPr lang="en-US" dirty="0" smtClean="0"/>
              <a:t>IP/Domain targeted, type, duration, client</a:t>
            </a:r>
          </a:p>
          <a:p>
            <a:pPr lvl="1"/>
            <a:r>
              <a:rPr lang="en-US" dirty="0" smtClean="0"/>
              <a:t>Confirmed details of attacks with one victim</a:t>
            </a:r>
          </a:p>
          <a:p>
            <a:r>
              <a:rPr lang="en-US" dirty="0" smtClean="0"/>
              <a:t>Provides insight into infrastructure, users, and victims</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162505587"/>
              </p:ext>
            </p:extLst>
          </p:nvPr>
        </p:nvGraphicFramePr>
        <p:xfrm>
          <a:off x="1752600" y="2382520"/>
          <a:ext cx="5181600" cy="894080"/>
        </p:xfrm>
        <a:graphic>
          <a:graphicData uri="http://schemas.openxmlformats.org/drawingml/2006/table">
            <a:tbl>
              <a:tblPr firstRow="1" bandRow="1">
                <a:tableStyleId>{5C22544A-7EE6-4342-B048-85BDC9FD1C3A}</a:tableStyleId>
              </a:tblPr>
              <a:tblGrid>
                <a:gridCol w="2362200"/>
                <a:gridCol w="948267"/>
                <a:gridCol w="863600"/>
                <a:gridCol w="1007533"/>
              </a:tblGrid>
              <a:tr h="447040">
                <a:tc>
                  <a:txBody>
                    <a:bodyPr/>
                    <a:lstStyle/>
                    <a:p>
                      <a:pPr algn="ctr"/>
                      <a:r>
                        <a:rPr lang="en-US" sz="1800" b="0" i="0" u="none" strike="noStrike" kern="1200" baseline="0" dirty="0" smtClean="0">
                          <a:solidFill>
                            <a:schemeClr val="lt1"/>
                          </a:solidFill>
                          <a:latin typeface="+mn-lt"/>
                          <a:ea typeface="+mn-ea"/>
                          <a:cs typeface="+mn-cs"/>
                        </a:rPr>
                        <a:t>Duration</a:t>
                      </a:r>
                      <a:endParaRPr lang="en-US" dirty="0"/>
                    </a:p>
                  </a:txBody>
                  <a:tcPr/>
                </a:tc>
                <a:tc>
                  <a:txBody>
                    <a:bodyPr/>
                    <a:lstStyle/>
                    <a:p>
                      <a:pPr algn="ctr"/>
                      <a:r>
                        <a:rPr lang="en-US" sz="1800" b="0" i="0" u="none" strike="noStrike" kern="1200" baseline="0" dirty="0" smtClean="0">
                          <a:solidFill>
                            <a:schemeClr val="lt1"/>
                          </a:solidFill>
                          <a:latin typeface="+mn-lt"/>
                          <a:ea typeface="+mn-ea"/>
                          <a:cs typeface="+mn-cs"/>
                        </a:rPr>
                        <a:t>Users</a:t>
                      </a:r>
                      <a:endParaRPr lang="en-US" dirty="0"/>
                    </a:p>
                  </a:txBody>
                  <a:tcPr/>
                </a:tc>
                <a:tc>
                  <a:txBody>
                    <a:bodyPr/>
                    <a:lstStyle/>
                    <a:p>
                      <a:r>
                        <a:rPr lang="en-US" sz="1800" b="0" i="0" u="none" strike="noStrike" kern="1200" baseline="0" dirty="0" smtClean="0">
                          <a:solidFill>
                            <a:schemeClr val="lt1"/>
                          </a:solidFill>
                          <a:latin typeface="+mn-lt"/>
                          <a:ea typeface="+mn-ea"/>
                          <a:cs typeface="+mn-cs"/>
                        </a:rPr>
                        <a:t>Victims</a:t>
                      </a:r>
                      <a:endParaRPr lang="en-US" dirty="0"/>
                    </a:p>
                  </a:txBody>
                  <a:tcPr/>
                </a:tc>
                <a:tc>
                  <a:txBody>
                    <a:bodyPr/>
                    <a:lstStyle/>
                    <a:p>
                      <a:r>
                        <a:rPr lang="en-US" sz="1800" b="0" i="0" u="none" strike="noStrike" kern="1200" baseline="0" dirty="0" smtClean="0">
                          <a:solidFill>
                            <a:schemeClr val="lt1"/>
                          </a:solidFill>
                          <a:latin typeface="+mn-lt"/>
                          <a:ea typeface="+mn-ea"/>
                          <a:cs typeface="+mn-cs"/>
                        </a:rPr>
                        <a:t>Attacks</a:t>
                      </a:r>
                      <a:endParaRPr lang="en-US" dirty="0"/>
                    </a:p>
                  </a:txBody>
                  <a:tcPr/>
                </a:tc>
              </a:tr>
              <a:tr h="447040">
                <a:tc>
                  <a:txBody>
                    <a:bodyPr/>
                    <a:lstStyle/>
                    <a:p>
                      <a:r>
                        <a:rPr lang="nl-NL" sz="1800" b="0" i="0" u="none" strike="noStrike" kern="1200" baseline="0" dirty="0" smtClean="0">
                          <a:solidFill>
                            <a:schemeClr val="dk1"/>
                          </a:solidFill>
                          <a:latin typeface="+mn-lt"/>
                          <a:ea typeface="+mn-ea"/>
                          <a:cs typeface="+mn-cs"/>
                        </a:rPr>
                        <a:t>Jan. 2013 - Mar. 2013</a:t>
                      </a:r>
                      <a:endParaRPr lang="en-US" dirty="0"/>
                    </a:p>
                  </a:txBody>
                  <a:tcPr/>
                </a:tc>
                <a:tc>
                  <a:txBody>
                    <a:bodyPr/>
                    <a:lstStyle/>
                    <a:p>
                      <a:pPr algn="ctr"/>
                      <a:r>
                        <a:rPr lang="nl-NL" sz="1800" b="0" i="0" u="none" strike="noStrike" kern="1200" baseline="0" dirty="0" smtClean="0">
                          <a:solidFill>
                            <a:schemeClr val="dk1"/>
                          </a:solidFill>
                          <a:latin typeface="+mn-lt"/>
                          <a:ea typeface="+mn-ea"/>
                          <a:cs typeface="+mn-cs"/>
                        </a:rPr>
                        <a:t>312 </a:t>
                      </a:r>
                      <a:endParaRPr lang="en-US" dirty="0"/>
                    </a:p>
                  </a:txBody>
                  <a:tcPr/>
                </a:tc>
                <a:tc>
                  <a:txBody>
                    <a:bodyPr/>
                    <a:lstStyle/>
                    <a:p>
                      <a:r>
                        <a:rPr lang="nl-NL" sz="1800" b="0" i="0" u="none" strike="noStrike" kern="1200" baseline="0" dirty="0" smtClean="0">
                          <a:solidFill>
                            <a:schemeClr val="dk1"/>
                          </a:solidFill>
                          <a:latin typeface="+mn-lt"/>
                          <a:ea typeface="+mn-ea"/>
                          <a:cs typeface="+mn-cs"/>
                        </a:rPr>
                        <a:t>11,174 </a:t>
                      </a:r>
                      <a:endParaRPr lang="en-US" dirty="0"/>
                    </a:p>
                  </a:txBody>
                  <a:tcPr/>
                </a:tc>
                <a:tc>
                  <a:txBody>
                    <a:bodyPr/>
                    <a:lstStyle/>
                    <a:p>
                      <a:r>
                        <a:rPr lang="nl-NL" sz="1800" b="0" i="0" u="none" strike="noStrike" kern="1200" baseline="0" dirty="0" smtClean="0">
                          <a:solidFill>
                            <a:schemeClr val="dk1"/>
                          </a:solidFill>
                          <a:latin typeface="+mn-lt"/>
                          <a:ea typeface="+mn-ea"/>
                          <a:cs typeface="+mn-cs"/>
                        </a:rPr>
                        <a:t>48,844</a:t>
                      </a:r>
                      <a:endParaRPr lang="en-US" dirty="0"/>
                    </a:p>
                  </a:txBody>
                  <a:tcPr/>
                </a:tc>
              </a:tr>
            </a:tbl>
          </a:graphicData>
        </a:graphic>
      </p:graphicFrame>
    </p:spTree>
    <p:extLst>
      <p:ext uri="{BB962C8B-B14F-4D97-AF65-F5344CB8AC3E}">
        <p14:creationId xmlns:p14="http://schemas.microsoft.com/office/powerpoint/2010/main" val="1278514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Used to Target Bloggers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27200"/>
            <a:ext cx="6407150" cy="193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7125"/>
            <a:ext cx="78676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7502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TWBooter</a:t>
            </a:r>
            <a:r>
              <a:rPr lang="en-US" dirty="0" smtClean="0">
                <a:solidFill>
                  <a:schemeClr val="bg1"/>
                </a:solidFill>
              </a:rPr>
              <a:t> Details</a:t>
            </a:r>
            <a:endParaRPr lang="en-US" dirty="0">
              <a:solidFill>
                <a:schemeClr val="bg1"/>
              </a:solidFill>
            </a:endParaRPr>
          </a:p>
        </p:txBody>
      </p:sp>
      <p:sp>
        <p:nvSpPr>
          <p:cNvPr id="3" name="Content Placeholder 2"/>
          <p:cNvSpPr>
            <a:spLocks noGrp="1"/>
          </p:cNvSpPr>
          <p:nvPr>
            <p:ph idx="1"/>
          </p:nvPr>
        </p:nvSpPr>
        <p:spPr>
          <a:xfrm>
            <a:off x="457200" y="1600200"/>
            <a:ext cx="4191000" cy="4525963"/>
          </a:xfrm>
        </p:spPr>
        <p:txBody>
          <a:bodyPr/>
          <a:lstStyle/>
          <a:p>
            <a:r>
              <a:rPr lang="en-US" dirty="0" smtClean="0">
                <a:solidFill>
                  <a:schemeClr val="bg1"/>
                </a:solidFill>
              </a:rPr>
              <a:t>People</a:t>
            </a:r>
          </a:p>
          <a:p>
            <a:pPr lvl="1"/>
            <a:r>
              <a:rPr lang="en-US" dirty="0" err="1" smtClean="0">
                <a:solidFill>
                  <a:schemeClr val="bg1"/>
                </a:solidFill>
              </a:rPr>
              <a:t>Askaa</a:t>
            </a:r>
            <a:r>
              <a:rPr lang="en-US" dirty="0" smtClean="0">
                <a:solidFill>
                  <a:schemeClr val="bg1"/>
                </a:solidFill>
              </a:rPr>
              <a:t> (Money</a:t>
            </a:r>
            <a:r>
              <a:rPr lang="en-US" dirty="0">
                <a:solidFill>
                  <a:schemeClr val="bg1"/>
                </a:solidFill>
              </a:rPr>
              <a:t>) </a:t>
            </a:r>
            <a:endParaRPr lang="en-US" dirty="0" smtClean="0">
              <a:solidFill>
                <a:schemeClr val="bg1"/>
              </a:solidFill>
            </a:endParaRPr>
          </a:p>
          <a:p>
            <a:pPr lvl="1"/>
            <a:r>
              <a:rPr lang="en-US" dirty="0" smtClean="0">
                <a:solidFill>
                  <a:schemeClr val="bg1"/>
                </a:solidFill>
              </a:rPr>
              <a:t>DaL33t (Developer) </a:t>
            </a:r>
          </a:p>
          <a:p>
            <a:pPr lvl="1"/>
            <a:r>
              <a:rPr lang="en-US" dirty="0" smtClean="0">
                <a:solidFill>
                  <a:schemeClr val="bg1"/>
                </a:solidFill>
              </a:rPr>
              <a:t>Both non-US citizens</a:t>
            </a:r>
          </a:p>
          <a:p>
            <a:endParaRPr lang="en-US" dirty="0">
              <a:solidFill>
                <a:schemeClr val="bg1"/>
              </a:solidFill>
            </a:endParaRPr>
          </a:p>
        </p:txBody>
      </p:sp>
      <p:pic>
        <p:nvPicPr>
          <p:cNvPr id="5122" name="Picture 2" descr="https://i.minus.com/ib0sdeq7sybG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598" y="1511877"/>
            <a:ext cx="5043110" cy="537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7622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Infrastructure</a:t>
            </a:r>
            <a:endParaRPr lang="en-US" dirty="0"/>
          </a:p>
        </p:txBody>
      </p:sp>
      <p:sp>
        <p:nvSpPr>
          <p:cNvPr id="3" name="Content Placeholder 2"/>
          <p:cNvSpPr>
            <a:spLocks noGrp="1"/>
          </p:cNvSpPr>
          <p:nvPr>
            <p:ph idx="1"/>
          </p:nvPr>
        </p:nvSpPr>
        <p:spPr>
          <a:ln>
            <a:solidFill>
              <a:schemeClr val="bg1"/>
            </a:solidFill>
          </a:ln>
        </p:spPr>
        <p:txBody>
          <a:bodyPr/>
          <a:lstStyle/>
          <a:p>
            <a:r>
              <a:rPr lang="en-US" dirty="0" smtClean="0"/>
              <a:t>15 servers total servers</a:t>
            </a:r>
          </a:p>
          <a:p>
            <a:pPr lvl="1"/>
            <a:r>
              <a:rPr lang="en-US" dirty="0" smtClean="0"/>
              <a:t>3 active the entire two months</a:t>
            </a:r>
          </a:p>
          <a:p>
            <a:pPr lvl="1"/>
            <a:r>
              <a:rPr lang="en-US" dirty="0" smtClean="0"/>
              <a:t>Most hosted at a Netherlands ISP</a:t>
            </a:r>
          </a:p>
          <a:p>
            <a:pPr lvl="1"/>
            <a:r>
              <a:rPr lang="en-US" dirty="0" smtClean="0"/>
              <a:t>9 active at the time of data leak</a:t>
            </a:r>
          </a:p>
          <a:p>
            <a:r>
              <a:rPr lang="en-US" dirty="0" smtClean="0"/>
              <a:t>Offered </a:t>
            </a:r>
            <a:r>
              <a:rPr lang="en-US" dirty="0"/>
              <a:t>SYN flood, UDP flood and </a:t>
            </a:r>
            <a:r>
              <a:rPr lang="en-US" dirty="0" smtClean="0"/>
              <a:t>amplification attacks</a:t>
            </a:r>
            <a:r>
              <a:rPr lang="en-US" dirty="0"/>
              <a:t>, HTTP-based attacks including </a:t>
            </a:r>
            <a:r>
              <a:rPr lang="en-US" dirty="0" smtClean="0"/>
              <a:t>HTTP POST/GET/HEAD </a:t>
            </a:r>
            <a:r>
              <a:rPr lang="en-US" dirty="0"/>
              <a:t>and RUDY (R-U-Dead-Yet)</a:t>
            </a:r>
          </a:p>
        </p:txBody>
      </p:sp>
    </p:spTree>
    <p:extLst>
      <p:ext uri="{BB962C8B-B14F-4D97-AF65-F5344CB8AC3E}">
        <p14:creationId xmlns:p14="http://schemas.microsoft.com/office/powerpoint/2010/main" val="15571458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Agenda &amp; Overview</a:t>
            </a:r>
            <a:endParaRPr lang="en-US" b="1" dirty="0"/>
          </a:p>
        </p:txBody>
      </p:sp>
      <p:sp>
        <p:nvSpPr>
          <p:cNvPr id="3" name="Content Placeholder 2"/>
          <p:cNvSpPr>
            <a:spLocks noGrp="1"/>
          </p:cNvSpPr>
          <p:nvPr>
            <p:ph idx="1"/>
          </p:nvPr>
        </p:nvSpPr>
        <p:spPr>
          <a:xfrm>
            <a:off x="220870" y="1417639"/>
            <a:ext cx="8760898" cy="5053050"/>
          </a:xfrm>
        </p:spPr>
        <p:txBody>
          <a:bodyPr>
            <a:normAutofit fontScale="92500" lnSpcReduction="20000"/>
          </a:bodyPr>
          <a:lstStyle/>
          <a:p>
            <a:r>
              <a:rPr lang="en-US" dirty="0" smtClean="0"/>
              <a:t>Introduce NTP Reflected/Amplified DDoS</a:t>
            </a:r>
          </a:p>
          <a:p>
            <a:r>
              <a:rPr lang="en-US" dirty="0" smtClean="0"/>
              <a:t>Summarize Key Measurements  </a:t>
            </a:r>
          </a:p>
          <a:p>
            <a:pPr lvl="1"/>
            <a:r>
              <a:rPr lang="en-US" b="1" dirty="0" smtClean="0"/>
              <a:t>Goal:</a:t>
            </a:r>
            <a:r>
              <a:rPr lang="en-US" dirty="0" smtClean="0"/>
              <a:t> to understand the attack:</a:t>
            </a:r>
          </a:p>
          <a:p>
            <a:pPr marL="914400" lvl="2" indent="0">
              <a:buNone/>
            </a:pPr>
            <a:r>
              <a:rPr lang="en-US" dirty="0" smtClean="0"/>
              <a:t>Mechanics, size and evolution, impacts, </a:t>
            </a:r>
            <a:r>
              <a:rPr lang="en-US" dirty="0"/>
              <a:t>enablers, victims</a:t>
            </a:r>
            <a:r>
              <a:rPr lang="en-US" dirty="0" smtClean="0"/>
              <a:t>, attacker clues and motivations, and mitigation progress</a:t>
            </a:r>
          </a:p>
          <a:p>
            <a:pPr lvl="1"/>
            <a:r>
              <a:rPr lang="en-US" dirty="0" smtClean="0"/>
              <a:t>Six datasets: global and local perspectives</a:t>
            </a:r>
          </a:p>
          <a:p>
            <a:pPr lvl="2"/>
            <a:r>
              <a:rPr lang="en-US" dirty="0" smtClean="0"/>
              <a:t>Global DDoS attack counts/types: </a:t>
            </a:r>
            <a:r>
              <a:rPr lang="en-US" dirty="0"/>
              <a:t>Nov.’13 – Apr. </a:t>
            </a:r>
            <a:r>
              <a:rPr lang="fr-FR" dirty="0"/>
              <a:t>’</a:t>
            </a:r>
            <a:r>
              <a:rPr lang="en-US" dirty="0" smtClean="0"/>
              <a:t>14</a:t>
            </a:r>
          </a:p>
          <a:p>
            <a:pPr lvl="2"/>
            <a:r>
              <a:rPr lang="en-US" dirty="0" smtClean="0"/>
              <a:t>Global NTP traffic: Nov.’13 – Apr. </a:t>
            </a:r>
            <a:r>
              <a:rPr lang="fr-FR" dirty="0" smtClean="0"/>
              <a:t>’</a:t>
            </a:r>
            <a:r>
              <a:rPr lang="en-US" dirty="0" smtClean="0"/>
              <a:t>14</a:t>
            </a:r>
          </a:p>
          <a:p>
            <a:pPr lvl="2"/>
            <a:r>
              <a:rPr lang="en-US" dirty="0" err="1"/>
              <a:t>D</a:t>
            </a:r>
            <a:r>
              <a:rPr lang="en-US" dirty="0" err="1" smtClean="0"/>
              <a:t>arknet</a:t>
            </a:r>
            <a:r>
              <a:rPr lang="en-US" dirty="0" smtClean="0"/>
              <a:t> (IPv4, ~/8): Sep. ‘13 – Apr. ‘14</a:t>
            </a:r>
          </a:p>
          <a:p>
            <a:pPr lvl="2"/>
            <a:r>
              <a:rPr lang="en-US" dirty="0" smtClean="0"/>
              <a:t>Two Local ISP/</a:t>
            </a:r>
            <a:r>
              <a:rPr lang="en-US" dirty="0"/>
              <a:t>c</a:t>
            </a:r>
            <a:r>
              <a:rPr lang="en-US" dirty="0" smtClean="0"/>
              <a:t>ampus netflow : Dec. ‘13 – Feb. ‘14</a:t>
            </a:r>
          </a:p>
          <a:p>
            <a:pPr lvl="2"/>
            <a:r>
              <a:rPr lang="en-US" dirty="0" smtClean="0"/>
              <a:t>IPv4-wide NTP </a:t>
            </a:r>
            <a:r>
              <a:rPr lang="en-US" dirty="0" err="1" smtClean="0"/>
              <a:t>monlist</a:t>
            </a:r>
            <a:r>
              <a:rPr lang="en-US" dirty="0"/>
              <a:t> </a:t>
            </a:r>
            <a:r>
              <a:rPr lang="en-US" dirty="0" smtClean="0"/>
              <a:t>&amp; version probes: Jan. ‘14 – Apr. ‘14</a:t>
            </a:r>
          </a:p>
          <a:p>
            <a:r>
              <a:rPr lang="en-US" dirty="0" smtClean="0"/>
              <a:t>A strange discovery </a:t>
            </a:r>
          </a:p>
          <a:p>
            <a:r>
              <a:rPr lang="en-US" dirty="0" smtClean="0"/>
              <a:t>Conclude</a:t>
            </a:r>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3</a:t>
            </a:fld>
            <a:endParaRPr lang="en-US"/>
          </a:p>
        </p:txBody>
      </p:sp>
    </p:spTree>
    <p:extLst>
      <p:ext uri="{BB962C8B-B14F-4D97-AF65-F5344CB8AC3E}">
        <p14:creationId xmlns:p14="http://schemas.microsoft.com/office/powerpoint/2010/main" val="594761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dissolve">
                                      <p:cBhvr>
                                        <p:cTn id="16" dur="500"/>
                                        <p:tgtEl>
                                          <p:spTgt spid="3">
                                            <p:txEl>
                                              <p:pRg st="7" end="7"/>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dissolve">
                                      <p:cBhvr>
                                        <p:cTn id="19" dur="500"/>
                                        <p:tgtEl>
                                          <p:spTgt spid="3">
                                            <p:txEl>
                                              <p:pRg st="8" end="8"/>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dissolv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dissolv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Capacity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Subscribed to service to measure capacity.</a:t>
            </a:r>
          </a:p>
          <a:p>
            <a:endParaRPr lang="en-US" dirty="0"/>
          </a:p>
          <a:p>
            <a:r>
              <a:rPr lang="en-US" dirty="0" smtClean="0"/>
              <a:t>SYN Floods spoof IP</a:t>
            </a:r>
          </a:p>
          <a:p>
            <a:r>
              <a:rPr lang="en-US" dirty="0" smtClean="0"/>
              <a:t>UDP Flood uses DNS amplification</a:t>
            </a:r>
          </a:p>
          <a:p>
            <a:endParaRPr lang="en-US" dirty="0"/>
          </a:p>
          <a:p>
            <a:endParaRPr lang="en-US" dirty="0" smtClean="0"/>
          </a:p>
          <a:p>
            <a:endParaRPr lang="en-US" dirty="0" smtClean="0"/>
          </a:p>
          <a:p>
            <a:r>
              <a:rPr lang="en-US" dirty="0" smtClean="0"/>
              <a:t>HTTP used </a:t>
            </a:r>
            <a:r>
              <a:rPr lang="en-US" dirty="0"/>
              <a:t>26,296 </a:t>
            </a:r>
            <a:r>
              <a:rPr lang="en-US" dirty="0" smtClean="0"/>
              <a:t>proxy servers over 5 </a:t>
            </a:r>
            <a:r>
              <a:rPr lang="en-US" dirty="0" err="1" smtClean="0"/>
              <a:t>mins</a:t>
            </a:r>
            <a:endParaRPr lang="en-US" dirty="0" smtClean="0"/>
          </a:p>
          <a:p>
            <a:pPr lvl="1"/>
            <a:r>
              <a:rPr lang="en-US" dirty="0" smtClean="0"/>
              <a:t>Some of these leaked original attack servers IPs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518026"/>
            <a:ext cx="936423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6858000" y="3962400"/>
            <a:ext cx="2133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576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Growth Rate</a:t>
            </a:r>
            <a:endParaRPr lang="en-US" dirty="0"/>
          </a:p>
        </p:txBody>
      </p:sp>
      <p:sp>
        <p:nvSpPr>
          <p:cNvPr id="3" name="Content Placeholder 2"/>
          <p:cNvSpPr>
            <a:spLocks noGrp="1"/>
          </p:cNvSpPr>
          <p:nvPr>
            <p:ph idx="1"/>
          </p:nvPr>
        </p:nvSpPr>
        <p:spPr/>
        <p:txBody>
          <a:bodyPr/>
          <a:lstStyle/>
          <a:p>
            <a:r>
              <a:rPr lang="en-US" dirty="0" smtClean="0"/>
              <a:t>After initial burst growth rate of 3.2 Users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086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52487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Subscriptions</a:t>
            </a:r>
            <a:endParaRPr lang="en-US" dirty="0"/>
          </a:p>
        </p:txBody>
      </p:sp>
      <p:sp>
        <p:nvSpPr>
          <p:cNvPr id="3" name="Content Placeholder 2"/>
          <p:cNvSpPr>
            <a:spLocks noGrp="1"/>
          </p:cNvSpPr>
          <p:nvPr>
            <p:ph idx="1"/>
          </p:nvPr>
        </p:nvSpPr>
        <p:spPr/>
        <p:txBody>
          <a:bodyPr/>
          <a:lstStyle/>
          <a:p>
            <a:r>
              <a:rPr lang="en-US" dirty="0" smtClean="0"/>
              <a:t>Categorized users based on subscription type</a:t>
            </a:r>
          </a:p>
          <a:p>
            <a:pPr lvl="1"/>
            <a:r>
              <a:rPr lang="en-US" dirty="0" smtClean="0"/>
              <a:t>Gamers &lt;= 10 Min attacks (65%)</a:t>
            </a:r>
          </a:p>
          <a:p>
            <a:pPr lvl="1"/>
            <a:r>
              <a:rPr lang="en-US" dirty="0" smtClean="0"/>
              <a:t>Website &gt;= 1 hour attacks (32%)</a:t>
            </a:r>
          </a:p>
          <a:p>
            <a:pPr lvl="1"/>
            <a:r>
              <a:rPr lang="en-US" dirty="0" smtClean="0"/>
              <a:t>Privileged unlimited attacks (3%)</a:t>
            </a:r>
          </a:p>
          <a:p>
            <a:pPr lvl="1"/>
            <a:endParaRPr lang="en-US" dirty="0"/>
          </a:p>
          <a:p>
            <a:r>
              <a:rPr lang="en-US" dirty="0" err="1"/>
              <a:t>TwBooter</a:t>
            </a:r>
            <a:r>
              <a:rPr lang="en-US" dirty="0"/>
              <a:t> earned $</a:t>
            </a:r>
            <a:r>
              <a:rPr lang="en-US" dirty="0" smtClean="0"/>
              <a:t>7,727/month based on subscription type</a:t>
            </a:r>
          </a:p>
          <a:p>
            <a:pPr lvl="1"/>
            <a:endParaRPr lang="en-US" dirty="0"/>
          </a:p>
          <a:p>
            <a:endParaRPr lang="en-US" dirty="0"/>
          </a:p>
        </p:txBody>
      </p:sp>
    </p:spTree>
    <p:extLst>
      <p:ext uri="{BB962C8B-B14F-4D97-AF65-F5344CB8AC3E}">
        <p14:creationId xmlns:p14="http://schemas.microsoft.com/office/powerpoint/2010/main" val="314671012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Attacks</a:t>
            </a:r>
            <a:endParaRPr lang="en-US" dirty="0"/>
          </a:p>
        </p:txBody>
      </p:sp>
      <p:sp>
        <p:nvSpPr>
          <p:cNvPr id="3" name="Content Placeholder 2"/>
          <p:cNvSpPr>
            <a:spLocks noGrp="1"/>
          </p:cNvSpPr>
          <p:nvPr>
            <p:ph idx="1"/>
          </p:nvPr>
        </p:nvSpPr>
        <p:spPr/>
        <p:txBody>
          <a:bodyPr/>
          <a:lstStyle/>
          <a:p>
            <a:r>
              <a:rPr lang="en-US" dirty="0" smtClean="0"/>
              <a:t>6 users are responsible for half (</a:t>
            </a:r>
            <a:r>
              <a:rPr lang="en-US" dirty="0"/>
              <a:t>28,154 </a:t>
            </a:r>
            <a:r>
              <a:rPr lang="en-US" dirty="0" smtClean="0"/>
              <a:t>hours) of the attack time.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24" y="3505200"/>
            <a:ext cx="8556171"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9746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Victims</a:t>
            </a:r>
            <a:endParaRPr lang="en-US" dirty="0"/>
          </a:p>
        </p:txBody>
      </p:sp>
      <p:sp>
        <p:nvSpPr>
          <p:cNvPr id="3" name="Content Placeholder 2"/>
          <p:cNvSpPr>
            <a:spLocks noGrp="1"/>
          </p:cNvSpPr>
          <p:nvPr>
            <p:ph idx="1"/>
          </p:nvPr>
        </p:nvSpPr>
        <p:spPr/>
        <p:txBody>
          <a:bodyPr/>
          <a:lstStyle/>
          <a:p>
            <a:r>
              <a:rPr lang="en-US" dirty="0"/>
              <a:t>10,485 unique IP </a:t>
            </a:r>
            <a:r>
              <a:rPr lang="en-US" dirty="0" smtClean="0"/>
              <a:t>addresses attacked</a:t>
            </a:r>
          </a:p>
          <a:p>
            <a:endParaRPr lang="en-US" dirty="0" smtClean="0"/>
          </a:p>
          <a:p>
            <a:r>
              <a:rPr lang="en-US" dirty="0"/>
              <a:t>689 </a:t>
            </a:r>
            <a:r>
              <a:rPr lang="en-US" dirty="0" smtClean="0"/>
              <a:t>identified as websites</a:t>
            </a:r>
          </a:p>
          <a:p>
            <a:pPr lvl="1"/>
            <a:r>
              <a:rPr lang="en-US" dirty="0" smtClean="0"/>
              <a:t>Most are either </a:t>
            </a:r>
            <a:r>
              <a:rPr lang="en-US" dirty="0"/>
              <a:t>game servers or </a:t>
            </a:r>
            <a:r>
              <a:rPr lang="en-US" dirty="0" smtClean="0"/>
              <a:t>game forums</a:t>
            </a:r>
          </a:p>
          <a:p>
            <a:pPr lvl="1"/>
            <a:r>
              <a:rPr lang="en-US" dirty="0" smtClean="0"/>
              <a:t>Other </a:t>
            </a:r>
            <a:r>
              <a:rPr lang="en-US" dirty="0" err="1" smtClean="0"/>
              <a:t>booters</a:t>
            </a:r>
            <a:r>
              <a:rPr lang="en-US" dirty="0" smtClean="0"/>
              <a:t> and bloggers also targeted</a:t>
            </a:r>
          </a:p>
          <a:p>
            <a:pPr marL="342900" lvl="1" indent="-342900">
              <a:buFont typeface="Arial" pitchFamily="34" charset="0"/>
              <a:buChar char="•"/>
            </a:pPr>
            <a:r>
              <a:rPr lang="en-US" dirty="0"/>
              <a:t>Two users attacked </a:t>
            </a:r>
            <a:r>
              <a:rPr lang="en-US" dirty="0" smtClean="0"/>
              <a:t>government sites for 142 hours</a:t>
            </a:r>
          </a:p>
          <a:p>
            <a:pPr lvl="1"/>
            <a:r>
              <a:rPr lang="en-US" dirty="0" smtClean="0"/>
              <a:t>Two </a:t>
            </a:r>
            <a:r>
              <a:rPr lang="en-US" dirty="0"/>
              <a:t>Indian </a:t>
            </a:r>
            <a:r>
              <a:rPr lang="en-US" dirty="0" smtClean="0"/>
              <a:t>government</a:t>
            </a:r>
            <a:endParaRPr lang="en-US" dirty="0"/>
          </a:p>
          <a:p>
            <a:pPr lvl="1"/>
            <a:r>
              <a:rPr lang="en-US" dirty="0" smtClean="0"/>
              <a:t>Los </a:t>
            </a:r>
            <a:r>
              <a:rPr lang="en-US" dirty="0"/>
              <a:t>Angles police </a:t>
            </a:r>
            <a:r>
              <a:rPr lang="en-US" dirty="0" smtClean="0"/>
              <a:t>department</a:t>
            </a:r>
          </a:p>
        </p:txBody>
      </p:sp>
      <p:pic>
        <p:nvPicPr>
          <p:cNvPr id="2050" name="Picture 2" descr="https://encrypted-tbn2.gstatic.com/images?q=tbn:ANd9GcRvSAYbBA9rzkbtTuFgXZ3wwAlgSYlgqcYwmxTmQ1JkkS2x-k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906" y="1425918"/>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331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err="1" smtClean="0"/>
              <a:t>Booter</a:t>
            </a:r>
            <a:r>
              <a:rPr lang="en-US" dirty="0" smtClean="0"/>
              <a:t> Services</a:t>
            </a:r>
            <a:endParaRPr lang="en-US" dirty="0"/>
          </a:p>
        </p:txBody>
      </p:sp>
      <p:sp>
        <p:nvSpPr>
          <p:cNvPr id="3" name="Content Placeholder 2"/>
          <p:cNvSpPr>
            <a:spLocks noGrp="1"/>
          </p:cNvSpPr>
          <p:nvPr>
            <p:ph idx="1"/>
          </p:nvPr>
        </p:nvSpPr>
        <p:spPr/>
        <p:txBody>
          <a:bodyPr/>
          <a:lstStyle/>
          <a:p>
            <a:r>
              <a:rPr lang="en-US" dirty="0" smtClean="0"/>
              <a:t>Leaks backend for </a:t>
            </a:r>
            <a:r>
              <a:rPr lang="en-US" dirty="0" err="1" smtClean="0"/>
              <a:t>Asylumbooter</a:t>
            </a:r>
            <a:endParaRPr lang="en-US" dirty="0" smtClean="0"/>
          </a:p>
          <a:p>
            <a:pPr lvl="1"/>
            <a:r>
              <a:rPr lang="en-US" dirty="0" smtClean="0"/>
              <a:t>Shows </a:t>
            </a:r>
            <a:r>
              <a:rPr lang="en-US" dirty="0"/>
              <a:t>5,622 </a:t>
            </a:r>
            <a:r>
              <a:rPr lang="en-US" dirty="0" smtClean="0"/>
              <a:t>subscribers</a:t>
            </a:r>
          </a:p>
          <a:p>
            <a:pPr lvl="1"/>
            <a:r>
              <a:rPr lang="en-US" dirty="0"/>
              <a:t>almost half a million </a:t>
            </a:r>
            <a:r>
              <a:rPr lang="en-US" dirty="0" smtClean="0"/>
              <a:t>attacks over 16 months</a:t>
            </a:r>
          </a:p>
          <a:p>
            <a:r>
              <a:rPr lang="en-US" dirty="0" smtClean="0"/>
              <a:t>More </a:t>
            </a:r>
            <a:r>
              <a:rPr lang="en-US" dirty="0" err="1" smtClean="0"/>
              <a:t>backends</a:t>
            </a:r>
            <a:r>
              <a:rPr lang="en-US" dirty="0" smtClean="0"/>
              <a:t> can be found on </a:t>
            </a:r>
            <a:r>
              <a:rPr lang="en-US" dirty="0" err="1" smtClean="0"/>
              <a:t>pastebin</a:t>
            </a:r>
            <a:endParaRPr lang="en-US" dirty="0" smtClean="0"/>
          </a:p>
          <a:p>
            <a:pPr lvl="1"/>
            <a:r>
              <a:rPr lang="en-US" dirty="0" smtClean="0"/>
              <a:t>Show evidence of compromised servers used as attack infrastructure</a:t>
            </a:r>
          </a:p>
          <a:p>
            <a:pPr lvl="1"/>
            <a:r>
              <a:rPr lang="en-US" dirty="0" smtClean="0"/>
              <a:t>Hacked into by </a:t>
            </a:r>
            <a:r>
              <a:rPr lang="en-US" dirty="0"/>
              <a:t>“vigilante” </a:t>
            </a:r>
            <a:r>
              <a:rPr lang="en-US" dirty="0" smtClean="0"/>
              <a:t>groups, such as</a:t>
            </a:r>
            <a:endParaRPr lang="en-US" dirty="0"/>
          </a:p>
        </p:txBody>
      </p:sp>
      <p:pic>
        <p:nvPicPr>
          <p:cNvPr id="6146" name="Picture 2" descr="Booter 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22" y="5040893"/>
            <a:ext cx="4762494"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8085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Booters</a:t>
            </a:r>
            <a:r>
              <a:rPr lang="en-US" dirty="0" smtClean="0"/>
              <a:t> focused on low cost ($10-$200) and usability</a:t>
            </a:r>
          </a:p>
          <a:p>
            <a:endParaRPr lang="en-US" dirty="0" smtClean="0"/>
          </a:p>
          <a:p>
            <a:r>
              <a:rPr lang="en-US" dirty="0" smtClean="0"/>
              <a:t>Integrating </a:t>
            </a:r>
            <a:r>
              <a:rPr lang="en-US" dirty="0"/>
              <a:t>features such as anti-</a:t>
            </a:r>
            <a:r>
              <a:rPr lang="en-US" dirty="0" err="1"/>
              <a:t>cloudflare</a:t>
            </a:r>
            <a:r>
              <a:rPr lang="en-US" dirty="0"/>
              <a:t> and </a:t>
            </a:r>
            <a:r>
              <a:rPr lang="en-US" dirty="0" smtClean="0"/>
              <a:t>Skype tracking</a:t>
            </a:r>
          </a:p>
          <a:p>
            <a:endParaRPr lang="en-US" dirty="0" smtClean="0"/>
          </a:p>
          <a:p>
            <a:r>
              <a:rPr lang="en-US" dirty="0"/>
              <a:t>Uses effective DNS amplification </a:t>
            </a:r>
            <a:r>
              <a:rPr lang="en-US" dirty="0" smtClean="0"/>
              <a:t>attacks</a:t>
            </a:r>
          </a:p>
          <a:p>
            <a:endParaRPr lang="en-US" dirty="0" smtClean="0"/>
          </a:p>
          <a:p>
            <a:r>
              <a:rPr lang="en-US" dirty="0" err="1" smtClean="0"/>
              <a:t>TWBooter</a:t>
            </a:r>
            <a:r>
              <a:rPr lang="en-US" dirty="0" smtClean="0"/>
              <a:t> earned around </a:t>
            </a:r>
            <a:r>
              <a:rPr lang="en-US" dirty="0"/>
              <a:t>$</a:t>
            </a:r>
            <a:r>
              <a:rPr lang="en-US" dirty="0" smtClean="0"/>
              <a:t>7,500/month</a:t>
            </a:r>
          </a:p>
        </p:txBody>
      </p:sp>
    </p:spTree>
    <p:extLst>
      <p:ext uri="{BB962C8B-B14F-4D97-AF65-F5344CB8AC3E}">
        <p14:creationId xmlns:p14="http://schemas.microsoft.com/office/powerpoint/2010/main" val="15687694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834384"/>
            <a:ext cx="8077200" cy="1499616"/>
          </a:xfrm>
        </p:spPr>
        <p:txBody>
          <a:bodyPr>
            <a:normAutofit fontScale="92500"/>
          </a:bodyPr>
          <a:lstStyle/>
          <a:p>
            <a:r>
              <a:rPr lang="en-US" sz="4000" dirty="0" smtClean="0"/>
              <a:t>Mohammad </a:t>
            </a:r>
            <a:r>
              <a:rPr lang="en-US" sz="4000" dirty="0" err="1" smtClean="0"/>
              <a:t>Karami</a:t>
            </a:r>
            <a:r>
              <a:rPr lang="en-US" sz="4000" dirty="0" smtClean="0"/>
              <a:t> (GMU), </a:t>
            </a:r>
            <a:r>
              <a:rPr lang="en-US" sz="4000" dirty="0" err="1" smtClean="0"/>
              <a:t>Youngsam</a:t>
            </a:r>
            <a:r>
              <a:rPr lang="en-US" sz="4000" dirty="0" smtClean="0"/>
              <a:t> Park (UMD) and Damon McCoy (GMU)</a:t>
            </a:r>
          </a:p>
        </p:txBody>
      </p:sp>
      <p:sp>
        <p:nvSpPr>
          <p:cNvPr id="2" name="Title 1"/>
          <p:cNvSpPr>
            <a:spLocks noGrp="1"/>
          </p:cNvSpPr>
          <p:nvPr>
            <p:ph type="ctrTitle"/>
          </p:nvPr>
        </p:nvSpPr>
        <p:spPr>
          <a:xfrm>
            <a:off x="685800" y="1527048"/>
            <a:ext cx="8077200" cy="1673352"/>
          </a:xfrm>
        </p:spPr>
        <p:txBody>
          <a:bodyPr>
            <a:normAutofit/>
          </a:bodyPr>
          <a:lstStyle/>
          <a:p>
            <a:pPr algn="ctr"/>
            <a:r>
              <a:rPr lang="en-US" dirty="0" smtClean="0"/>
              <a:t>Understanding </a:t>
            </a:r>
            <a:r>
              <a:rPr lang="en-US" dirty="0" err="1" smtClean="0"/>
              <a:t>Booter</a:t>
            </a:r>
            <a:r>
              <a:rPr lang="en-US" dirty="0" smtClean="0"/>
              <a:t> Payment Processing</a:t>
            </a:r>
            <a:endParaRPr lang="en-US" dirty="0"/>
          </a:p>
        </p:txBody>
      </p:sp>
      <p:pic>
        <p:nvPicPr>
          <p:cNvPr id="10242" name="Picture 2" descr="https://encrypted-tbn1.gstatic.com/images?q=tbn:ANd9GcRQ2ukLz5lh0_nwZS6DhGwQD0WYDS9k-mDrpyqQEvjQDTXT_mD5y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5341434"/>
            <a:ext cx="1371600" cy="13443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encrypted-tbn1.gstatic.com/images?q=tbn:ANd9GcSDmOzpg7ydvZUoHwVasBL_I17O4a4MROXiyNKBCMh7lYK3NCA36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16458"/>
            <a:ext cx="2133600" cy="136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4868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err="1"/>
              <a:t>s</a:t>
            </a:r>
            <a:endParaRPr lang="en-US" dirty="0"/>
          </a:p>
        </p:txBody>
      </p:sp>
      <p:sp>
        <p:nvSpPr>
          <p:cNvPr id="3" name="Content Placeholder 2"/>
          <p:cNvSpPr>
            <a:spLocks noGrp="1"/>
          </p:cNvSpPr>
          <p:nvPr>
            <p:ph idx="1"/>
          </p:nvPr>
        </p:nvSpPr>
        <p:spPr/>
        <p:txBody>
          <a:bodyPr/>
          <a:lstStyle/>
          <a:p>
            <a:r>
              <a:rPr lang="en-US" dirty="0" err="1" smtClean="0"/>
              <a:t>Booters</a:t>
            </a:r>
            <a:r>
              <a:rPr lang="en-US" dirty="0" smtClean="0"/>
              <a:t> have become a commoditized service</a:t>
            </a:r>
          </a:p>
          <a:p>
            <a:pPr marL="0" indent="0">
              <a:buNone/>
            </a:pPr>
            <a:endParaRPr lang="en-US" dirty="0"/>
          </a:p>
          <a:p>
            <a:r>
              <a:rPr lang="en-US" dirty="0" smtClean="0"/>
              <a:t>Problem persists as long as they are </a:t>
            </a:r>
            <a:r>
              <a:rPr lang="en-US" dirty="0" smtClean="0">
                <a:solidFill>
                  <a:srgbClr val="FF0000"/>
                </a:solidFill>
              </a:rPr>
              <a:t>profitable</a:t>
            </a:r>
          </a:p>
          <a:p>
            <a:endParaRPr lang="en-US" dirty="0">
              <a:solidFill>
                <a:srgbClr val="FF0000"/>
              </a:solidFill>
            </a:endParaRPr>
          </a:p>
          <a:p>
            <a:r>
              <a:rPr lang="en-US" dirty="0" smtClean="0">
                <a:solidFill>
                  <a:schemeClr val="accent6"/>
                </a:solidFill>
              </a:rPr>
              <a:t>Preserved low-risk activity</a:t>
            </a:r>
          </a:p>
          <a:p>
            <a:endParaRPr lang="en-US" dirty="0" smtClean="0"/>
          </a:p>
          <a:p>
            <a:r>
              <a:rPr lang="en-US" dirty="0" smtClean="0"/>
              <a:t>Understand payment level interventions</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38</a:t>
            </a:fld>
            <a:endParaRPr lang="en-US"/>
          </a:p>
        </p:txBody>
      </p:sp>
    </p:spTree>
    <p:extLst>
      <p:ext uri="{BB962C8B-B14F-4D97-AF65-F5344CB8AC3E}">
        <p14:creationId xmlns:p14="http://schemas.microsoft.com/office/powerpoint/2010/main" val="18352498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smtClean="0"/>
              <a:t> Costs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Direct costs</a:t>
            </a:r>
          </a:p>
          <a:p>
            <a:pPr lvl="1"/>
            <a:r>
              <a:rPr lang="en-US" dirty="0" smtClean="0"/>
              <a:t>Attack Server Hosting + Bandwidth</a:t>
            </a:r>
          </a:p>
          <a:p>
            <a:endParaRPr lang="en-US" dirty="0"/>
          </a:p>
          <a:p>
            <a:endParaRPr lang="en-US" dirty="0" smtClean="0"/>
          </a:p>
          <a:p>
            <a:endParaRPr lang="en-US" dirty="0"/>
          </a:p>
          <a:p>
            <a:endParaRPr lang="en-US" dirty="0" smtClean="0"/>
          </a:p>
          <a:p>
            <a:endParaRPr lang="en-US" dirty="0"/>
          </a:p>
          <a:p>
            <a:pPr lvl="1"/>
            <a:r>
              <a:rPr lang="en-US" dirty="0" smtClean="0"/>
              <a:t>Payment Processing 2-3% + potentially seized funds</a:t>
            </a:r>
          </a:p>
          <a:p>
            <a:endParaRPr lang="en-US" dirty="0"/>
          </a:p>
          <a:p>
            <a:r>
              <a:rPr lang="en-US" dirty="0" smtClean="0"/>
              <a:t>Indirect costs: Customer Support, IT costs, Advertising</a:t>
            </a:r>
          </a:p>
          <a:p>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39</a:t>
            </a:fld>
            <a:endParaRPr lang="en-US"/>
          </a:p>
        </p:txBody>
      </p:sp>
      <p:pic>
        <p:nvPicPr>
          <p:cNvPr id="11266" name="Picture 2" descr="[Image: serv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73421"/>
            <a:ext cx="378142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94156"/>
            <a:ext cx="2819400" cy="198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0784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Reflected &amp; Amplified DDoS Attacks</a:t>
            </a:r>
            <a:endParaRPr lang="en-US" b="1" dirty="0"/>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4</a:t>
            </a:fld>
            <a:endParaRPr lang="en-US"/>
          </a:p>
        </p:txBody>
      </p:sp>
      <p:pic>
        <p:nvPicPr>
          <p:cNvPr id="8" name="Content Placeholder 8" descr="amp_attack.png"/>
          <p:cNvPicPr>
            <a:picLocks noChangeAspect="1"/>
          </p:cNvPicPr>
          <p:nvPr/>
        </p:nvPicPr>
        <p:blipFill>
          <a:blip r:embed="rId3">
            <a:extLst>
              <a:ext uri="{28A0092B-C50C-407E-A947-70E740481C1C}">
                <a14:useLocalDpi xmlns:a14="http://schemas.microsoft.com/office/drawing/2010/main" val="0"/>
              </a:ext>
            </a:extLst>
          </a:blip>
          <a:srcRect l="-4803" r="-4803"/>
          <a:stretch>
            <a:fillRect/>
          </a:stretch>
        </p:blipFill>
        <p:spPr>
          <a:xfrm>
            <a:off x="1691673" y="2460550"/>
            <a:ext cx="6819900" cy="3750682"/>
          </a:xfrm>
          <a:prstGeom prst="rect">
            <a:avLst/>
          </a:prstGeom>
        </p:spPr>
      </p:pic>
      <p:grpSp>
        <p:nvGrpSpPr>
          <p:cNvPr id="12" name="Group 11"/>
          <p:cNvGrpSpPr/>
          <p:nvPr/>
        </p:nvGrpSpPr>
        <p:grpSpPr>
          <a:xfrm>
            <a:off x="1666387" y="3235678"/>
            <a:ext cx="1142771" cy="1324050"/>
            <a:chOff x="1666387" y="3235678"/>
            <a:chExt cx="1142771" cy="1324050"/>
          </a:xfrm>
        </p:grpSpPr>
        <p:sp>
          <p:nvSpPr>
            <p:cNvPr id="9" name="Rectangle 8"/>
            <p:cNvSpPr/>
            <p:nvPr/>
          </p:nvSpPr>
          <p:spPr>
            <a:xfrm>
              <a:off x="1906344" y="3873928"/>
              <a:ext cx="772241"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666387" y="3235678"/>
              <a:ext cx="1142771" cy="1276499"/>
            </a:xfrm>
            <a:prstGeom prst="rect">
              <a:avLst/>
            </a:prstGeom>
          </p:spPr>
        </p:pic>
      </p:grpSp>
      <p:sp>
        <p:nvSpPr>
          <p:cNvPr id="10" name="TextBox 9"/>
          <p:cNvSpPr txBox="1"/>
          <p:nvPr/>
        </p:nvSpPr>
        <p:spPr>
          <a:xfrm>
            <a:off x="886757" y="1302897"/>
            <a:ext cx="7635424" cy="923330"/>
          </a:xfrm>
          <a:prstGeom prst="rect">
            <a:avLst/>
          </a:prstGeom>
          <a:noFill/>
        </p:spPr>
        <p:txBody>
          <a:bodyPr wrap="none" rtlCol="0">
            <a:spAutoFit/>
          </a:bodyPr>
          <a:lstStyle/>
          <a:p>
            <a:pPr marL="285750" indent="-285750">
              <a:buFont typeface="Arial"/>
              <a:buChar char="•"/>
            </a:pPr>
            <a:r>
              <a:rPr lang="en-US" b="1" dirty="0" smtClean="0"/>
              <a:t>Volumetric</a:t>
            </a:r>
            <a:r>
              <a:rPr lang="en-US" dirty="0" smtClean="0"/>
              <a:t> attacks that seek to overwhelm victim with traffic</a:t>
            </a:r>
          </a:p>
          <a:p>
            <a:pPr marL="285750" indent="-285750">
              <a:buFont typeface="Arial"/>
              <a:buChar char="•"/>
            </a:pPr>
            <a:r>
              <a:rPr lang="en-US" dirty="0" smtClean="0"/>
              <a:t>Often rely on </a:t>
            </a:r>
            <a:r>
              <a:rPr lang="en-US" dirty="0"/>
              <a:t>p</a:t>
            </a:r>
            <a:r>
              <a:rPr lang="en-US" dirty="0" smtClean="0"/>
              <a:t>roperties of several </a:t>
            </a:r>
            <a:r>
              <a:rPr lang="en-US" b="1" dirty="0" smtClean="0"/>
              <a:t>UDP</a:t>
            </a:r>
            <a:r>
              <a:rPr lang="en-US" dirty="0" smtClean="0"/>
              <a:t>-based protocols:</a:t>
            </a:r>
          </a:p>
          <a:p>
            <a:pPr lvl="1"/>
            <a:r>
              <a:rPr lang="en-US" b="1" dirty="0" smtClean="0"/>
              <a:t>- </a:t>
            </a:r>
            <a:r>
              <a:rPr lang="en-US" b="1" dirty="0" err="1" smtClean="0"/>
              <a:t>Spoofability</a:t>
            </a:r>
            <a:r>
              <a:rPr lang="en-US" dirty="0" smtClean="0"/>
              <a:t>, </a:t>
            </a:r>
            <a:r>
              <a:rPr lang="en-US" b="1" dirty="0" smtClean="0"/>
              <a:t>broad deployment, </a:t>
            </a:r>
            <a:r>
              <a:rPr lang="en-US" dirty="0" smtClean="0"/>
              <a:t>and </a:t>
            </a:r>
            <a:r>
              <a:rPr lang="en-US" b="1" dirty="0" smtClean="0"/>
              <a:t>large responses </a:t>
            </a:r>
            <a:r>
              <a:rPr lang="en-US" dirty="0" smtClean="0"/>
              <a:t>to small requests</a:t>
            </a:r>
            <a:endParaRPr lang="en-US" dirty="0"/>
          </a:p>
        </p:txBody>
      </p:sp>
      <p:sp>
        <p:nvSpPr>
          <p:cNvPr id="13" name="Rectangle 12"/>
          <p:cNvSpPr/>
          <p:nvPr/>
        </p:nvSpPr>
        <p:spPr>
          <a:xfrm>
            <a:off x="4827902" y="2737179"/>
            <a:ext cx="1784461" cy="3175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562408" y="2668663"/>
            <a:ext cx="1173168" cy="523220"/>
          </a:xfrm>
          <a:prstGeom prst="rect">
            <a:avLst/>
          </a:prstGeom>
          <a:noFill/>
        </p:spPr>
        <p:txBody>
          <a:bodyPr wrap="none" rtlCol="0">
            <a:spAutoFit/>
          </a:bodyPr>
          <a:lstStyle/>
          <a:p>
            <a:pPr algn="ctr"/>
            <a:r>
              <a:rPr lang="en-US" sz="1400" dirty="0" smtClean="0">
                <a:solidFill>
                  <a:schemeClr val="accent3">
                    <a:lumMod val="50000"/>
                  </a:schemeClr>
                </a:solidFill>
              </a:rPr>
              <a:t>Best Practice:</a:t>
            </a:r>
          </a:p>
          <a:p>
            <a:pPr algn="ctr"/>
            <a:r>
              <a:rPr lang="en-US" sz="1400" dirty="0" smtClean="0">
                <a:solidFill>
                  <a:schemeClr val="accent3">
                    <a:lumMod val="50000"/>
                  </a:schemeClr>
                </a:solidFill>
              </a:rPr>
              <a:t>BCP 38</a:t>
            </a:r>
            <a:endParaRPr lang="en-US" sz="1400" dirty="0">
              <a:solidFill>
                <a:schemeClr val="accent3">
                  <a:lumMod val="50000"/>
                </a:schemeClr>
              </a:solidFill>
            </a:endParaRPr>
          </a:p>
        </p:txBody>
      </p:sp>
      <p:cxnSp>
        <p:nvCxnSpPr>
          <p:cNvPr id="14" name="Straight Connector 13"/>
          <p:cNvCxnSpPr/>
          <p:nvPr/>
        </p:nvCxnSpPr>
        <p:spPr>
          <a:xfrm>
            <a:off x="2765366" y="2647371"/>
            <a:ext cx="733442" cy="566410"/>
          </a:xfrm>
          <a:prstGeom prst="line">
            <a:avLst/>
          </a:prstGeom>
          <a:ln>
            <a:solidFill>
              <a:schemeClr val="accent2">
                <a:alpha val="70000"/>
              </a:schemeClr>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p:nvPr/>
        </p:nvCxnSpPr>
        <p:spPr>
          <a:xfrm flipH="1">
            <a:off x="2809158" y="2647371"/>
            <a:ext cx="733442" cy="566410"/>
          </a:xfrm>
          <a:prstGeom prst="line">
            <a:avLst/>
          </a:prstGeom>
          <a:ln>
            <a:solidFill>
              <a:schemeClr val="accent2">
                <a:alpha val="7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69575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53" presetClass="entr" presetSubtype="16" fill="hold" nodeType="afterEffect">
                                  <p:stCondLst>
                                    <p:cond delay="10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2000" fill="hold"/>
                                        <p:tgtEl>
                                          <p:spTgt spid="14"/>
                                        </p:tgtEl>
                                        <p:attrNameLst>
                                          <p:attrName>ppt_w</p:attrName>
                                        </p:attrNameLst>
                                      </p:cBhvr>
                                      <p:tavLst>
                                        <p:tav tm="0">
                                          <p:val>
                                            <p:fltVal val="0"/>
                                          </p:val>
                                        </p:tav>
                                        <p:tav tm="100000">
                                          <p:val>
                                            <p:strVal val="#ppt_w"/>
                                          </p:val>
                                        </p:tav>
                                      </p:tavLst>
                                    </p:anim>
                                    <p:anim calcmode="lin" valueType="num">
                                      <p:cBhvr>
                                        <p:cTn id="22" dur="2000" fill="hold"/>
                                        <p:tgtEl>
                                          <p:spTgt spid="14"/>
                                        </p:tgtEl>
                                        <p:attrNameLst>
                                          <p:attrName>ppt_h</p:attrName>
                                        </p:attrNameLst>
                                      </p:cBhvr>
                                      <p:tavLst>
                                        <p:tav tm="0">
                                          <p:val>
                                            <p:fltVal val="0"/>
                                          </p:val>
                                        </p:tav>
                                        <p:tav tm="100000">
                                          <p:val>
                                            <p:strVal val="#ppt_h"/>
                                          </p:val>
                                        </p:tav>
                                      </p:tavLst>
                                    </p:anim>
                                    <p:animEffect transition="in" filter="fade">
                                      <p:cBhvr>
                                        <p:cTn id="23" dur="2000"/>
                                        <p:tgtEl>
                                          <p:spTgt spid="14"/>
                                        </p:tgtEl>
                                      </p:cBhvr>
                                    </p:animEffect>
                                  </p:childTnLst>
                                </p:cTn>
                              </p:par>
                            </p:childTnLst>
                          </p:cTn>
                        </p:par>
                        <p:par>
                          <p:cTn id="24" fill="hold">
                            <p:stCondLst>
                              <p:cond delay="35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2000" fill="hold"/>
                                        <p:tgtEl>
                                          <p:spTgt spid="17"/>
                                        </p:tgtEl>
                                        <p:attrNameLst>
                                          <p:attrName>ppt_w</p:attrName>
                                        </p:attrNameLst>
                                      </p:cBhvr>
                                      <p:tavLst>
                                        <p:tav tm="0">
                                          <p:val>
                                            <p:fltVal val="0"/>
                                          </p:val>
                                        </p:tav>
                                        <p:tav tm="100000">
                                          <p:val>
                                            <p:strVal val="#ppt_w"/>
                                          </p:val>
                                        </p:tav>
                                      </p:tavLst>
                                    </p:anim>
                                    <p:anim calcmode="lin" valueType="num">
                                      <p:cBhvr>
                                        <p:cTn id="28" dur="2000" fill="hold"/>
                                        <p:tgtEl>
                                          <p:spTgt spid="17"/>
                                        </p:tgtEl>
                                        <p:attrNameLst>
                                          <p:attrName>ppt_h</p:attrName>
                                        </p:attrNameLst>
                                      </p:cBhvr>
                                      <p:tavLst>
                                        <p:tav tm="0">
                                          <p:val>
                                            <p:fltVal val="0"/>
                                          </p:val>
                                        </p:tav>
                                        <p:tav tm="100000">
                                          <p:val>
                                            <p:strVal val="#ppt_h"/>
                                          </p:val>
                                        </p:tav>
                                      </p:tavLst>
                                    </p:anim>
                                    <p:animEffect transition="in" filter="fade">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1000"/>
                                        <p:tgtEl>
                                          <p:spTgt spid="13"/>
                                        </p:tgtEl>
                                      </p:cBhvr>
                                    </p:animEffect>
                                    <p:set>
                                      <p:cBhvr>
                                        <p:cTn id="34"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smtClean="0"/>
              <a:t> Payment Ecosystem</a:t>
            </a:r>
            <a:endParaRPr lang="en-US" dirty="0"/>
          </a:p>
        </p:txBody>
      </p:sp>
      <p:sp>
        <p:nvSpPr>
          <p:cNvPr id="3" name="Content Placeholder 2"/>
          <p:cNvSpPr>
            <a:spLocks noGrp="1"/>
          </p:cNvSpPr>
          <p:nvPr>
            <p:ph idx="1"/>
          </p:nvPr>
        </p:nvSpPr>
        <p:spPr>
          <a:xfrm>
            <a:off x="685800" y="1600200"/>
            <a:ext cx="5257800" cy="4419600"/>
          </a:xfrm>
        </p:spPr>
        <p:txBody>
          <a:bodyPr/>
          <a:lstStyle/>
          <a:p>
            <a:r>
              <a:rPr lang="en-US" dirty="0" smtClean="0"/>
              <a:t>Pro: Accessible for US and EU customers</a:t>
            </a:r>
          </a:p>
          <a:p>
            <a:r>
              <a:rPr lang="en-US" dirty="0" smtClean="0"/>
              <a:t>Con: Risk of account closure</a:t>
            </a:r>
          </a:p>
          <a:p>
            <a:pPr lvl="1"/>
            <a:endParaRPr lang="en-US" dirty="0" smtClean="0"/>
          </a:p>
          <a:p>
            <a:r>
              <a:rPr lang="en-US" dirty="0" smtClean="0"/>
              <a:t>Pro: Easy to accept and limited risk of seizure</a:t>
            </a:r>
          </a:p>
          <a:p>
            <a:r>
              <a:rPr lang="en-US" dirty="0" smtClean="0"/>
              <a:t>Con: Difficult to for customers to buy into and use</a:t>
            </a:r>
          </a:p>
          <a:p>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40</a:t>
            </a:fld>
            <a:endParaRPr lang="en-US"/>
          </a:p>
        </p:txBody>
      </p:sp>
      <p:sp>
        <p:nvSpPr>
          <p:cNvPr id="5" name="AutoShape 2"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http://cdn1.tnwcdn.com/wp-content/blogs.dir/1/files/2014/04/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621" y="1600200"/>
            <a:ext cx="3124200" cy="14242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data:image/jpeg;base64,/9j/4AAQSkZJRgABAQAAAQABAAD/2wCEAAkGBxQSEhQUEhQUFRQVFBcVFRUUFBQUFBQUFBQWFxQXFRUYHCggGBolGxUUITEhJSkrLi4uFyAzODMsNygtLisBCgoKDg0OGhAQGywkICQsLCwsLCwsLCwsLCwsLCwsLCwsLCwsLCwsLiwsLCwsLCwsLCwsLCwsLCwsLCwsLCwsNP/AABEIAOAA4QMBIgACEQEDEQH/xAAcAAABBQEBAQAAAAAAAAAAAAAAAwQFBgcCAQj/xABHEAABAwEEBQcIBgkEAwEAAAABAAIDEQQFITEGEkFRYSIycYGRobEHE0JSYnLB0SOCkqKysxQkMzRDU3PC4RUWY5PS8PGD/8QAGgEAAgMBAQAAAAAAAAAAAAAAAAIBAwQFBv/EACwRAAICAQQBAQYHAQAAAAAAAAABAhEDBBIhMUEFEyJCUZGxFDJSYXGhwYH/2gAMAwEAAhEDEQA/ANxQhCABCEIAEIQgAQuJZA0FziGtAqSSAAN5JyVOvrTxratsrfOO/mOqIx0DN/cOJVWXNDGrkxowlLouT3hoJJAAzJNAOkquXlpvZYsGuMrt0QqPtmjewlZ3eNumtBrPI5+5uTB0MGA6c0vY7kkfkzVG9+HdmuZl9SfwL6mqOmXxMmrZ5QJ3fsYmMG95Lz3aoHeoe0aRW2TnWh44M1WfhAKlbPo0PTeTwaKDtKkILkhHoA+8SfFYp6rLPuT+xesUF4KVLJK7nzSu96RzvEpuLED6R7lpUdgYMmNHQ0BOY2AbAqXJvsekZeLCNjj2hOI5Jmcy0TN6JHDwK0xxG0A9ICZzWOJ2cbD9UV7VKk10yKvspsGktvjyn1xuka11eule9S9i8pErcLRZwfaiJb911a9oTue4YXZAt91x8DVRlq0ad6Dw7g4UPbkroavLHqX+iPDB+C4XTpnZJ6AS6jj6Eo1D1E8k9RVgBWI2+5y3nsLeOztGC7uy97VZP2MhLB/DfymdQ2dVFuxepeJr6FEtN+lm1oVMuLyhQykMtA8w/KpNYife9Hrw4q5NcCKjEHEEZELpY8sMiuLszSi48M9QhCsFBCEIAEIQgAQhCABCEIAEIQgAURf+kMVkbyzrPI5Ebec7ifVbxPfkmGlmlIs30cVHzkZZtjByc/jub19Odta+WQkl0krzUk4kn4DuCwarWrH7sOX9jRiwbuX0Or5vma1GsrqMBq2JuDG7q+seJ6qJW7rjfJQnkN3kYnoCmLruRsdHPo5/3W9G88VMhi4c5ym7b5NyikqQwsN1xxc1tT6zsXf46lItjQ1icRhIS3Qj5tKNYhxXD5gMyB0lBHLFapN7kzlvFg9IdWKRN5M3nsKLCh25y8qmgvBm/uKUZamn0ggkXQvW4rtrFNEHOrXA4jcclE3ho9G/FnIdwxaerZ1KcDFy4KSTOb0uhzDR7abnDEHoKVuHSW0WEgD6SHbG44D3D6B7uCvM0QcC1wBBzByVavfR4tBdGC5m1ubm9G8d6fHklB3FiyimqZoFw37Da2a8Lq05zDg9h3Ob8cipNYPGZLPIJYHFrhtG7aCMiOBWoaHaXstg1H0ZOBizY8DN0ddm8Zjjmu5pdYsvuy4f3MOXC48rotCEIW0oBCEIAEIQgAQhCABVrTDSX9Gb5uKhneMNojblruG/cOHbIaR3y2ywl5oXnkxs9Z/yGZ/+LLWtfNISavlkdUneT4ADsAWDW6r2a2x7f9GjBi3cvo5stmfK+gq57iS5xNc83OKud13a2JtBiTznbT8hwXV13WIW0GLjznbz8lJxMXC7N3Qk2NKBq6fgmtotrYxVx6BtKiguxwQmNovVjMByjwy7VDW+9XSYZN3D4pkx6miaJC1Xq923VHD5qMltO816UnaZE40XsLLTJI2TWo1oI1TTEmiaMbdEN0Nf0kJaO0Cis3+0bP8A8n2/8Kg22XUllYMmSPaOhriB4JpYmiIzTJk2gLptoClrhuCGazxyP19ZwJNHUGDiMupe35cMMMD5Ga+s3VpV1Ri9oOHQU3sXVke0V0M7NKdhI6FLWe3OHO5Q7Cq9dstVNsxCWhiYgtLH5Gh3FeyBR7rNQcUpZ7SWmjsR3oteSK+Q6ZElmxpxCwEVGIXTmIcSp5Cq6QaPBwMkQ5WbmD0uLePDb40G12d0bhJGS0tNQWmhaRkQdi2cNVW0ruOoM0Y4yNH4h8e1RyuUSpeGSWg2lwtjfNy0FoYMRkJGj02jfvGzoKtiwCZr4JGyROLXNdrNcM2keI4bVseiOkLbbAHijZG8mVnqupmPZOY7MwV29HqvaLbLv7mXNi28ronEIQtxQCEIQALl7wASTQAVJOQAzJXSqHlCvXUjbZ2nlS4vpmIgf7jh0Byry5Fjg5MaEdzoqV/3qbXOZP4beTENzK86m92Z6hsVh0auvzbfOOHLeMPZb8yofRq7POyCo5DKF3E+i3r+CvJYvOScptyfbOgmo8IRoudZKlqZ26YRtLj1DeVW1Q65Eryt4jbjiTkFVbRaHPNXH/C9tU7nuLnZ+CbPdRFDHZchr6JuY5XCrY5HDYWse4HrASToZ/5E3/VJ8k1Mi0K2t2ClfJ2fppvcb+JV6Szzn+BP/wBUn/irD5OrNI2WYyRyMBY2hexzQTrbNYYqzGnuEm+C+LF74d+sWj+vL+Y5bQsbvi7pzaJyIJiDNKQRFIQQZHUIIGIVuRcFcDStDf3KD3XfjcjTE/qc31PzWL3Q+NzbHAHtLXBpq1wLXDluzBxC500aTYpg0EnkUABJ/as2BN8Ivkpl1PVuuqGuJ2ZdKz+77UWkB1QeOHirrdl7NAAqs7RfZP8AmlxJZgV5BbWuToOBStC72MIJnRHhtCmonh4q1R88VQmtltBid7JzChOuBZw3crsmtVJyBLawIqMikXlMymJnulVzCN1Wj6N/N9k7W/L/AAq7cF7vsFpEgqW82Vg9OMnH6wzHRxK1W87GJo3MO3I7nDIrKr5sZBNRRzSQRxCXHNwlaNH5lTNzs87Xta9hDmuAc0jItIqCOpKLO/JPflWvsjziyr4q+oTy29RNeh3BaIvS4siyQUkc+cdroEIQrBTwlZDetv8A0ieSbY40Zwjbgzowx6SVoOm1u81ZJKc6SkTfr877ocepUXR6x+cmjbTkg6zuhuPeaDrXK9RyW1jX8mrTxpORc9H7B5mFoI5TuU7pOzqFApEhekrxYEhzgtVZvS0ecdhzRgPmpm+bRqsoM3YdW1V5RIugvI2ks9VG22MhTdE2tsVQkosLHoof1SLod+Nyl1ULs0ijs8LY3skJbXFoaRi4na4b0uNOrN6Qmb0sB/C4rSpKjM4uy0ISVltDZGNexwc1wq0jIhKJxQXq5e6gJOQFT1Kst09sZydIf/zKhugos69VdZppZD6bx0xv+AUpYb3gmNIpWOPqg0d9k4oTTJpjuSMOFHAEbiAfFRdr0cgfk3zbt8fJ+7l3KWQhqyCj2+yTWQ1cdeOvPGzdrjZ4KVuu9Q4ZqxPYHAggEEUIOIIOYIWfW2zmyWkxiuoaPZX1Ts6iCOxUzhXI8XZeWvqm1qjqkbtn1mhO3rOy1HN12mnIPV8k/eVBzChqNilopdZoO/xUp8CTjTs9Kp+md38oSAYP5LveAwPWPBW+qZXzZfOwvbtpVvvNxHy60iJXBktjtjrLaI5m5xPrT1mnB7etpI61v1mnbIxr2GrXtDmne1wqD2FYJe0WR3rTPJVefnbH5tx5UDyzjqHlMPe5v1V1/TsvLgUamPG4uaEIXWMhQvKPaqywxeq0yEe8dVv4X9qNCLP+0k6GDxd/aojS2fXts25uqwdTAT94uVp0Uh1bM32i53aaDuAXntRLdmk/3+3BuiqxpEuULqi5kNATuBPYlFK5e82tIdzcB8e9M6Ls4mp2r0NSGpKjgBeOZVK6qNVADCWxgqGvO7gAVaaKMvUYFBDLBoWKWKEe/wDmvU2ofRH90i+v+a9TC0rozvsTtXMf7rvArFrps2tRbTauY/3XeBWRXAclXlHxkuy6KjJJ2q49UVyOfEK03eGnE5BJ3vaW0Kz2y3g80Jvh8mvBMS5zBrMcec5laEOO0gkY8eCtSo2hEZdaZXjmtj1SeL3AgdjSrytcHwUS7BVDygx0/R37dZ7eogH4FW9Uvyg2gF8EQzGtIeANGt/u7FE/yhHsd3FJgFMlygrkbgFMrE+zSkJ2hqUuyTNvWPivXDBNrO7VkHHDtQDVolSuXFeuKSJQytIzjSWy6r5G7nEjoOI7inPkqt3m7a6I5TRmg3vj5Q+75xPtMYfpAfWYO0Ejwoqlo/afM22zP3TNB91x1XdzitGlntyJkZFcWjf0IQvSHNMdvCTWtFodvnk7A8gd1Folzs1YIh/xt72grNZOfJ/Uf+IrT7F+zZ7jfwheZb95s6E+kOQE3vN1IndFO00TgFM74P0R6R4qW+CuP5kQbAu9QLlhSgKrRrPPNBeGJKVXqcgQ80VFXu3AqcUXfIwKCCY0R/dIvr/mvUuonRP90i+v+a9Sy0rozvsTtI5Dqeq7wKx67rBaW0/V5/8Aqk+S2VeqJRsE6M+srbSRRsEvWwt73UTmLRq0zH6Utibtx139QGHeruhKsSG3sZ3VdsdnjDIxhmScXOdtLjvTxCFYINbzvCOzxmSV2q0drjsa0bSVmX6cbTO6Z+bjgM9Vowa0dA+KvGkuizLZRxkkY9oo2h1mDpYfEUVKnuqWxvDZRgea9uLHdB2HgVVluiyFFsu+UNGATs2k8Aoaw2kEJ9rrIXi7pnHafBIB1HA8QjXXDigksLikyvQcB0LlSxEVzTFuEZ94dtD8Fm1scWmozDqjpC03S/8AZs9/+0rM7fmelTDsJG7f66xCyv8A1l29C7v4pGH2QrLz5P6j/wARWl2F9Y2Hexv4Qs6vSPVtNobumkPUXkjuKvVyS60ER9gD7OHwXElxJr9zW1aRJhyaXsfoj0jxS1UnamazHD2SezH4Kb4FSp2QTXJQOSsMDelOmMAyA7EiZexm0E5ApZkDt3anYK7BTWKxu2ynaQo2+rMA04qdaom/eaUwrY50WH6rH9f816lVF6Mfusf1/wA16lFpXRS+zmV9Gk7gT2BZ5D5RJnfwI/tOWg2nmO913gVkFxWUOolm2uiYqyzf77n/AJEf2nJWDT8/xLOelj69zgPFEd0gjJNp7oG5V72PtRabn0ms9pOqx+q/+W8arurY7qJUwshvC7tXEYEYgjAgjIgrRdEbydaLM1zzV7SWPO8tyPSQQe1WRlYko0TKQt1jZMx0cgq13aNxG4hLoTima+adZ5nROOLTgfWacWnrCmoX1CR09i1ZoXjNzHNP1CCPxlIWR+Cx5I0zTCVof1Qm4kKWszquaN5HiloeyxgYBeELtxXBKhior2mB5EfvHw/ys0txxPStE0yk/Zjg49tAPArOLZjWm04JodkSJz/THbkLUf8AbgQuz+FMftSo6Zwalul9trJB1t1T3sKnNEpqwU9VxHUeUPEpLymWWjoJh7UTj95n96YaIWmkjmeu2o6W/wCCexczVw25pL/v1NGN7oIt9V0w4pOq9BVCZLRG6uq4jcSOxLtKLwZyg71hj0jA91EmxygsTtC4K7akgV0XUUoBw1RF+u5JXc9tPogmm4E+Cr97WqV1QI5T0Rv+SdIrZaNF/wB1j+v+a9SijdGrO+OzRNkFHAOJG0az3OAPGhCklqXRSxO08x3uu8Csq0bOS1a0DkO90+BWRXRFKylYpR0xvHwSZB4F/gOC4npmoeK1S7I5D0Rv+SUMFpfgIX4+sNX8VFVTHsZ3zIKFWTQaxmOzVIoZHmSnskBre0Nr1pjd2iTnODrS4UBr5tprX33buA7VbgKZK2Ea5YkpWCEIVghSvKDJWSzt2hr3HrLQPwlNLHkmN82/9JtT3txY2jGHe1tceslx60/gwCy5HbNEFwLVT252Vkr6or8AmBKmboj1Wa213gFVZYSZcuapPWQX0xOQxKiwKbphaKyu9lob15/3KrXNZvO2uzx+tMyvRrgu7gU/v21a7nH1nF3acE/8l1i87bw/ZCxz/rEajR95x6lo00N2RIqyOotmzoQhekOYQ2l93+fskrQKuA12b9ZnKoOkAjrWYXZa9RzJB6JB6RtHZVbQsg0iu79GtUkYFGOOvHu1Hk4DoIc3qXJ9SxdZF/D/AMNeml3EvkbwQCMQRUHeDkutZQGjFu1o/NnNmXFpy7MuxTOsuUaWLys12lu3MdI+eSjo3J416QtsfpjI58D/AJQwiz0OSVrloF416SteIUoYV0XJd513tBv2RX+5TqrtzXjDDGWyPDXFznGodtoBiBuATs6TWUfxm9jvktcGqM8k7JZChzpVY/57Ox3yTq7r5gtBIhka8tFSBXAHDaE1i0Pl7VeKIm0osjHOa6dgc0lrhR2DmmhGW8KQJheJKyWpkrGvjcHMdi1wrQ4028QVzbrYyGN0krtVjaazqE0qQBgATmQgBdCrsmm9jHNe9/uxv/uAUbatPP5MDjxkcAPstrXtCXcidrLoTTE5KiaWaUiQGCzGrThJKMiNrWcN57FC3jedotOEr+R6jOSzrGZ6yVxZrJRVyyfIsjD5nV3xaqlmlNGtoumuos7dlyQ/s0Ze4NG3PgNqsQFAAMhgmF1WbVbrHnO7huT9IMCjdILTqQkbX8kdHpd3ipMBUvSe8NZ5oeSzkt4n0j2+ClEFZvKarjwWleSK7NSzPmIxmfh/TjqB94v7ll0NndPKyJmL5HBo6XGlTwGfUvoS7bE2CKOJnNjYGDoaKVPErq+n4rk5/Ix6iXFDlCELrmMFVtP7n89B5xgrJDVwpm5npjuB6uKtKEmTGskHF+RoycXaMYuu3GN7XjZmN4OYV7ilDmhzTUEVB4FVPS65f0SerR9DLUs3NPpM6tnDoKX0bvPVPm3nkuPJPquOzoPj0rzWTG8cnF+DpRakrRaKrtrt+IOBG8LiiEoMazxah3g5H4HivM09zFDiDs+I4prLAWY5t2H4HcVBKZH2m7w5RNsucDCmas4eKVKZONSSUyZLKharqpsU15OYdWab+m38SVt0eCW0HZSab3B+JXQ7K59FzWK3zD+s2j+vL+Y5bUsfvaP9Yn/rS/mOTzEgaNoYKWKD3XfjcuNNxWwzfU/NYldERSxw+6fxuXOmDa2OYe5+axN8IvkzSxWWqmIrGKZJG74FNxQ4LOzQiNbCAutVPZIaJIxpaGG2qpW57t1iHuGA5o3nf0Jxdtzl1HSCjdg2np4Kb1KKHELEwxe6q7SNqnEbS5xoAP8A0Dil2hZH37b/ADUdAeW7BvAbXLN7ytFTTYFK37eZe4uOZwA9VuwKHuu7n2udkEebji6lQ1o5zjwA76BPCDk6QspFz8klx6z32t4wbWOKu1xHLcOgHVrxduWpptdlhZBEyKMUYxoaN/EniTUniU5Xo8OJY4KJzZy3SsEIQrRAQhCAGN83Yy0xOikyOR2tcOa4cR/hZFbLI+zyuhlFHNyOxzdjm8CtrUJpVo8y2R0wbK3GN+47j7JWLWaX2q3R7X9l+HLsdPoq2j97a9I5DysmuPpDcePip/UWbOa+J5ilaWSMOI8CDtG2qt9xX+HUZMaOya85O4O3Hjt8eFTumbSbDEqwf5GwrrVXbY06iK2iOttgJxj62/IqNIoaEUO4qy6iTlha7nAHx7VOwFMrE8dUhY5nwOc6MNq4UOsCcK12EKwTXT6jup3zCZy3e8ZtJ6MfBSk0TaY0/wBftG6L7Lv/ACUNLYC9znEYucXGmVXEk07VOGOmYp0ii6FEOV9kqPyG9lvKaGNrGBmq3AVa4nEk7HcVza70mmY6N4j1XUrRrgcCCM3HaE4kAK9is5OTSegEpk2yNqGNlslE/DAE9guqR2zVHtH4KSs1yMHPJcd2Q+alQbFeSKIKKyOkNGtJ8B0nYpmwXA1nKfRzt3oj5qYjYGijQANwwXVVdHGkUSzN9DV9nSRs6fpG12lkbS95DWjMn4bzwSygiFkkM5Yg0FziA0CpJwAAWe6TX35w4YMbzRtcfWKcaU6TGXAcmMc1u1x2F3y2Ki2y1FxqeoLPJp8I0QvtnlpmLnYVLiaADE1OAAG0rY/J/ot+hw60gHn5QC/bqNzEYPed56Aofyc6GGKlqtLfpDjFG7+GD6bh652DYOOWhrraPTbFvl2Zs2W+ECEIXQM4IQhAAhCEACEIQBC6TaOR2xmPJkbzJAMW8DvbwWW26zS2WTzVobqn0XZteN7TtH/pW2Jnet1xWmMxzMDm7N7TvacweIWPU6OOX3lwy7FmcOH0UC4dIzHRsnLj+83o3jgVe7DaY5W60bg4cMxwIzBWcX9ojaLIS+Ks0PAVkYPaaMxxHYFG3bfBa4OjeWu3g07d44Lle9ie2aNDipq4s16RgTR4VasGmNQBM367Pi35dim7Nbo5cY3tdwBxHSMwpcovoiMWuxwCulwF7VJYx2jUG4dgXNV7rKUyKOw0bh2BdhySBXtUykLQqHroOSIK6BTbhXEW1kayh7ff8EWb9Z3qs5R6zkO1VS+NLZHghp8232TV56XbOpQ8iQLG2W297/jgqK6z/UacvePo+Kzy/wDSF8pq819Vo5regfFQlrvMmtO1cXRdM9sfqQMLvWecGM952zozO5VXLI6RcoxhyxpNM57gBVziaAAEkk5AAZngtM0F0D80W2i1gGXNkRoRGdjnb37hkOnKZ0R0LhsQDz9JORjIRg2uYjHojjme5WhdTTaNQ96fZny5r4QIQhdAzghCEACEIQAIQhAAhCEACEIQAKtX/oVZ7TVwHmpT6cYGJ9tmTunA8VZUJJwjNVJWTGTi7Rjt66MWyyVOr56MenFV2HtM5w7xxUXBeg6CNowIW7KJvbRqy2nGWFpd67asf9ptCetc/L6cu4P6mmOp/UjOrHpJK3KTWG59Hd5x71LQaXO9ONp4tcW+NV1eHkxbnZ53N9mVocPtNpTsKgLVoReEfNa2T+nIPB+qVinpM0fH0LVkxvyWmPSyLayQdGqfiEqNKYPb+yPms+nu+2x86zzjiInuHa0EJpJaJm85j29LHDxCpcJrtD+6zTHaVQ7pD9UfEpvLpcz0Y3H3nBvhVZv+myHLW6mn5JRkVpfzYp3e7FIfghKb6QVEuto0wk9EMZ949+HcoK8NIXv58jncAaN7BgmkGitvlys8g4yFsfc4gqasHkxtLv20sUQ3MDpHfADtKtjp80/DFc4LyVi0XodmASVhsk9qdqwRvlO2g5I95xwb1kLVbq8nNjioZA6d3/K7k19xtARwNVbIIGsaGsa1rRk1oDQOgBa8fpz+NlUtQvhM50f8mOT7a/W/4oyQPrPz6m06VodjsjImBkTGsYMmtAAHUEuhdHHhhjVRRmlNy7BCEK0UEIQgAQhCABCEIA//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6" name="Picture 14" descr="https://en.bitcoin.it/w/images/en/e/ed/Bitcoin_accepted_here_printab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0575" y="3269292"/>
            <a:ext cx="3273425" cy="1250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7383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Tail of Methods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41</a:t>
            </a:fld>
            <a:endParaRPr lang="en-US"/>
          </a:p>
        </p:txBody>
      </p:sp>
      <p:sp>
        <p:nvSpPr>
          <p:cNvPr id="5" name="AutoShape 2" descr="Image result for webmoney"/>
          <p:cNvSpPr>
            <a:spLocks noChangeAspect="1" noChangeArrowheads="1"/>
          </p:cNvSpPr>
          <p:nvPr/>
        </p:nvSpPr>
        <p:spPr bwMode="auto">
          <a:xfrm>
            <a:off x="155575" y="-204788"/>
            <a:ext cx="1438275" cy="428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webmoney"/>
          <p:cNvSpPr>
            <a:spLocks noChangeAspect="1" noChangeArrowheads="1"/>
          </p:cNvSpPr>
          <p:nvPr/>
        </p:nvSpPr>
        <p:spPr bwMode="auto">
          <a:xfrm>
            <a:off x="307975" y="-52388"/>
            <a:ext cx="1438275" cy="428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155575" y="-1371600"/>
            <a:ext cx="942975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26" name="Picture 14" descr="http://www.webmoney.ru/img/icons/wmlogo_vector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9454" y="2088995"/>
            <a:ext cx="2663825" cy="80722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http://www.e-cash.org/webcontent/img/icons/Liqpay1164-big-280x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595" y="3048000"/>
            <a:ext cx="2667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http://www.e-cash.org/webcontent/img/icons/Perfect_Money8311-big-280x5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24400"/>
            <a:ext cx="26670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4Virtual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19" y="1676400"/>
            <a:ext cx="1752600" cy="999148"/>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http://www.stuffcoins.com/images/items/2290.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399" y="3091860"/>
            <a:ext cx="2445834" cy="169849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4" descr="Skrill"/>
          <p:cNvSpPr>
            <a:spLocks noChangeAspect="1" noChangeArrowheads="1"/>
          </p:cNvSpPr>
          <p:nvPr/>
        </p:nvSpPr>
        <p:spPr bwMode="auto">
          <a:xfrm>
            <a:off x="155575" y="-204788"/>
            <a:ext cx="685800" cy="4381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6" descr="Skrill"/>
          <p:cNvSpPr>
            <a:spLocks noChangeAspect="1" noChangeArrowheads="1"/>
          </p:cNvSpPr>
          <p:nvPr/>
        </p:nvSpPr>
        <p:spPr bwMode="auto">
          <a:xfrm>
            <a:off x="307975" y="-52388"/>
            <a:ext cx="685800" cy="4381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8" descr="Image result for skrill"/>
          <p:cNvSpPr>
            <a:spLocks noChangeAspect="1" noChangeArrowheads="1"/>
          </p:cNvSpPr>
          <p:nvPr/>
        </p:nvSpPr>
        <p:spPr bwMode="auto">
          <a:xfrm>
            <a:off x="155575" y="-441325"/>
            <a:ext cx="1438275"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0" descr="Image result for skrill"/>
          <p:cNvSpPr>
            <a:spLocks noChangeAspect="1" noChangeArrowheads="1"/>
          </p:cNvSpPr>
          <p:nvPr/>
        </p:nvSpPr>
        <p:spPr bwMode="auto">
          <a:xfrm>
            <a:off x="307975" y="-288925"/>
            <a:ext cx="1438275"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44" name="Picture 32" descr="Logo of Skri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772" y="4381501"/>
            <a:ext cx="1490662" cy="149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291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Payments</a:t>
            </a:r>
            <a:endParaRPr lang="en-US" dirty="0"/>
          </a:p>
        </p:txBody>
      </p:sp>
      <p:sp>
        <p:nvSpPr>
          <p:cNvPr id="3" name="Content Placeholder 2"/>
          <p:cNvSpPr>
            <a:spLocks noGrp="1"/>
          </p:cNvSpPr>
          <p:nvPr>
            <p:ph idx="1"/>
          </p:nvPr>
        </p:nvSpPr>
        <p:spPr/>
        <p:txBody>
          <a:bodyPr/>
          <a:lstStyle/>
          <a:p>
            <a:r>
              <a:rPr lang="en-US" dirty="0" smtClean="0"/>
              <a:t>A large fraction of </a:t>
            </a:r>
            <a:r>
              <a:rPr lang="en-US" dirty="0" err="1"/>
              <a:t>b</a:t>
            </a:r>
            <a:r>
              <a:rPr lang="en-US" dirty="0" err="1" smtClean="0"/>
              <a:t>ooters</a:t>
            </a:r>
            <a:r>
              <a:rPr lang="en-US" dirty="0" smtClean="0"/>
              <a:t> accept bitcoin</a:t>
            </a:r>
          </a:p>
          <a:p>
            <a:endParaRPr lang="en-US" dirty="0"/>
          </a:p>
          <a:p>
            <a:r>
              <a:rPr lang="en-US" dirty="0" smtClean="0"/>
              <a:t>Some accept via third party payment service</a:t>
            </a:r>
          </a:p>
          <a:p>
            <a:pPr lvl="1"/>
            <a:r>
              <a:rPr lang="en-US" dirty="0" smtClean="0"/>
              <a:t>Converts to </a:t>
            </a:r>
            <a:r>
              <a:rPr lang="en-US" dirty="0"/>
              <a:t>f</a:t>
            </a:r>
            <a:r>
              <a:rPr lang="en-US" dirty="0" smtClean="0"/>
              <a:t>iat currency and deals with hassle</a:t>
            </a:r>
          </a:p>
          <a:p>
            <a:pPr lvl="1"/>
            <a:r>
              <a:rPr lang="en-US" dirty="0" smtClean="0"/>
              <a:t>Risk of account closure</a:t>
            </a:r>
          </a:p>
          <a:p>
            <a:pPr lvl="1"/>
            <a:endParaRPr lang="en-US" dirty="0"/>
          </a:p>
          <a:p>
            <a:r>
              <a:rPr lang="en-US" dirty="0" smtClean="0"/>
              <a:t>Some accept directly</a:t>
            </a:r>
          </a:p>
          <a:p>
            <a:pPr lvl="1"/>
            <a:r>
              <a:rPr lang="en-US" dirty="0" smtClean="0"/>
              <a:t>Risk of tracing transactions </a:t>
            </a:r>
          </a:p>
          <a:p>
            <a:pPr lvl="1"/>
            <a:r>
              <a:rPr lang="en-US" dirty="0" smtClean="0"/>
              <a:t>Tracing at exchange point</a:t>
            </a:r>
          </a:p>
          <a:p>
            <a:pPr lvl="1"/>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42</a:t>
            </a:fld>
            <a:endParaRPr lang="en-US"/>
          </a:p>
        </p:txBody>
      </p:sp>
      <p:pic>
        <p:nvPicPr>
          <p:cNvPr id="12290" name="Picture 2" descr="https://encrypted-tbn3.gstatic.com/images?q=tbn:ANd9GcRMPmko2HfIMZRPwTuc1rIamDKW5cPzxr5MOH9uFS0uiiNSlsJx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3514" y="2971800"/>
            <a:ext cx="1276349" cy="895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encrypted-tbn2.gstatic.com/images?q=tbn:ANd9GcQ6MQkWZ3npFngl0QKShCD1iVTfqrAO7E2kNEh_NWcW4a9nl4Es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302" y="2419350"/>
            <a:ext cx="19050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4114800"/>
            <a:ext cx="3429000" cy="209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382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PayPal enforcement</a:t>
            </a:r>
            <a:endParaRPr lang="en-US" dirty="0"/>
          </a:p>
        </p:txBody>
      </p:sp>
      <p:sp>
        <p:nvSpPr>
          <p:cNvPr id="3" name="Content Placeholder 2"/>
          <p:cNvSpPr>
            <a:spLocks noGrp="1"/>
          </p:cNvSpPr>
          <p:nvPr>
            <p:ph idx="1"/>
          </p:nvPr>
        </p:nvSpPr>
        <p:spPr/>
        <p:txBody>
          <a:bodyPr/>
          <a:lstStyle/>
          <a:p>
            <a:r>
              <a:rPr lang="en-US" dirty="0" smtClean="0"/>
              <a:t>Reported 56 </a:t>
            </a:r>
            <a:r>
              <a:rPr lang="en-US" dirty="0" err="1" smtClean="0"/>
              <a:t>booter</a:t>
            </a:r>
            <a:r>
              <a:rPr lang="en-US" dirty="0" smtClean="0"/>
              <a:t> services to PayPal</a:t>
            </a:r>
          </a:p>
          <a:p>
            <a:pPr lvl="1"/>
            <a:r>
              <a:rPr lang="en-US" dirty="0" smtClean="0"/>
              <a:t>Created auto-purchasers to track new accounts and redirection domains</a:t>
            </a:r>
          </a:p>
          <a:p>
            <a:endParaRPr lang="en-US" dirty="0"/>
          </a:p>
          <a:p>
            <a:r>
              <a:rPr lang="en-US" dirty="0" smtClean="0"/>
              <a:t>Enforcement based on referrer </a:t>
            </a:r>
            <a:r>
              <a:rPr lang="en-US" dirty="0"/>
              <a:t>d</a:t>
            </a:r>
            <a:r>
              <a:rPr lang="en-US" dirty="0" smtClean="0"/>
              <a:t>omain </a:t>
            </a:r>
            <a:r>
              <a:rPr lang="en-US" dirty="0"/>
              <a:t>n</a:t>
            </a:r>
            <a:r>
              <a:rPr lang="en-US" dirty="0" smtClean="0"/>
              <a:t>ame</a:t>
            </a:r>
          </a:p>
          <a:p>
            <a:endParaRPr lang="en-US" dirty="0"/>
          </a:p>
          <a:p>
            <a:r>
              <a:rPr lang="en-US" dirty="0" smtClean="0"/>
              <a:t>PayPal investigated and limited accounts</a:t>
            </a:r>
          </a:p>
          <a:p>
            <a:pPr lvl="1"/>
            <a:r>
              <a:rPr lang="en-US" dirty="0" smtClean="0"/>
              <a:t>Effective, but there are limitations</a:t>
            </a:r>
          </a:p>
          <a:p>
            <a:pPr lvl="1"/>
            <a:endParaRPr lang="en-US" dirty="0"/>
          </a:p>
          <a:p>
            <a:r>
              <a:rPr lang="en-US" dirty="0" smtClean="0"/>
              <a:t>Also reported to ISP hosting customer interface</a:t>
            </a:r>
          </a:p>
          <a:p>
            <a:pPr lvl="1"/>
            <a:r>
              <a:rPr lang="en-US" dirty="0" smtClean="0"/>
              <a:t>Not effective</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43</a:t>
            </a:fld>
            <a:endParaRPr lang="en-US"/>
          </a:p>
        </p:txBody>
      </p:sp>
    </p:spTree>
    <p:extLst>
      <p:ext uri="{BB962C8B-B14F-4D97-AF65-F5344CB8AC3E}">
        <p14:creationId xmlns:p14="http://schemas.microsoft.com/office/powerpoint/2010/main" val="2091052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on Website Hosting</a:t>
            </a:r>
            <a:endParaRPr lang="en-US" dirty="0"/>
          </a:p>
        </p:txBody>
      </p:sp>
      <p:sp>
        <p:nvSpPr>
          <p:cNvPr id="3" name="Content Placeholder 2"/>
          <p:cNvSpPr>
            <a:spLocks noGrp="1"/>
          </p:cNvSpPr>
          <p:nvPr>
            <p:ph idx="1"/>
          </p:nvPr>
        </p:nvSpPr>
        <p:spPr/>
        <p:txBody>
          <a:bodyPr/>
          <a:lstStyle/>
          <a:p>
            <a:r>
              <a:rPr lang="en-US" dirty="0" err="1" smtClean="0"/>
              <a:t>Cloudflare</a:t>
            </a:r>
            <a:r>
              <a:rPr lang="en-US" dirty="0" smtClean="0"/>
              <a:t> hosted all the customer facing websites for the </a:t>
            </a:r>
            <a:r>
              <a:rPr lang="en-US" dirty="0" err="1" smtClean="0"/>
              <a:t>booters</a:t>
            </a:r>
            <a:r>
              <a:rPr lang="en-US" dirty="0" smtClean="0"/>
              <a:t> we monitored</a:t>
            </a:r>
          </a:p>
          <a:p>
            <a:pPr lvl="1"/>
            <a:r>
              <a:rPr lang="en-US" dirty="0" smtClean="0"/>
              <a:t>No response from their abuse contact</a:t>
            </a:r>
            <a:endParaRPr lang="en-US" dirty="0"/>
          </a:p>
          <a:p>
            <a:endParaRPr lang="en-US" dirty="0" smtClean="0"/>
          </a:p>
          <a:p>
            <a:r>
              <a:rPr lang="en-US" dirty="0" smtClean="0"/>
              <a:t>Most domains registered with ENOM</a:t>
            </a:r>
            <a:endParaRPr lang="en-US" dirty="0"/>
          </a:p>
          <a:p>
            <a:endParaRPr lang="en-US" dirty="0" smtClean="0"/>
          </a:p>
          <a:p>
            <a:r>
              <a:rPr lang="en-US" dirty="0" smtClean="0"/>
              <a:t>Only response was from </a:t>
            </a:r>
            <a:r>
              <a:rPr lang="en-US" dirty="0" err="1" smtClean="0"/>
              <a:t>GoDaddy</a:t>
            </a:r>
            <a:endParaRPr lang="en-US" dirty="0" smtClean="0"/>
          </a:p>
          <a:p>
            <a:pPr lvl="1"/>
            <a:r>
              <a:rPr lang="en-US" dirty="0"/>
              <a:t>They said the associated domain, </a:t>
            </a:r>
            <a:r>
              <a:rPr lang="en-US" dirty="0" smtClean="0"/>
              <a:t>quantumbooter.net, has already been reported</a:t>
            </a:r>
          </a:p>
          <a:p>
            <a:pPr lvl="1"/>
            <a:r>
              <a:rPr lang="en-US" dirty="0"/>
              <a:t>D</a:t>
            </a:r>
            <a:r>
              <a:rPr lang="en-US" dirty="0" smtClean="0"/>
              <a:t>omain is </a:t>
            </a:r>
            <a:r>
              <a:rPr lang="en-US" dirty="0"/>
              <a:t>still </a:t>
            </a:r>
            <a:r>
              <a:rPr lang="en-US" dirty="0" smtClean="0"/>
              <a:t>active 3+ months later.</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44</a:t>
            </a:fld>
            <a:endParaRPr lang="en-US"/>
          </a:p>
        </p:txBody>
      </p:sp>
    </p:spTree>
    <p:extLst>
      <p:ext uri="{BB962C8B-B14F-4D97-AF65-F5344CB8AC3E}">
        <p14:creationId xmlns:p14="http://schemas.microsoft.com/office/powerpoint/2010/main" val="3304997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DataSet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45</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073" y="1581615"/>
            <a:ext cx="7518400" cy="516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19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46</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9" y="31595"/>
            <a:ext cx="8884939"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62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5"/>
            <a:ext cx="8534400" cy="678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825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48</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18"/>
            <a:ext cx="7788408" cy="678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7788408" y="1143000"/>
            <a:ext cx="745992" cy="381000"/>
          </a:xfrm>
          <a:prstGeom prst="rect">
            <a:avLst/>
          </a:prstGeom>
          <a:solidFill>
            <a:schemeClr val="bg1"/>
          </a:solidFill>
          <a:ln w="9525" cap="flat" cmpd="sng" algn="ctr">
            <a:solidFill>
              <a:schemeClr val="bg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376603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49</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1" y="76200"/>
            <a:ext cx="9192852"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7584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Reflected &amp; Amplified DDoS Attacks</a:t>
            </a:r>
            <a:endParaRPr lang="en-US" b="1" dirty="0"/>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5</a:t>
            </a:fld>
            <a:endParaRPr lang="en-US"/>
          </a:p>
        </p:txBody>
      </p:sp>
      <p:pic>
        <p:nvPicPr>
          <p:cNvPr id="3" name="Picture 2" descr="amp_attack_bot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1187955"/>
            <a:ext cx="7327900" cy="5406031"/>
          </a:xfrm>
          <a:prstGeom prst="rect">
            <a:avLst/>
          </a:prstGeom>
        </p:spPr>
      </p:pic>
      <p:sp>
        <p:nvSpPr>
          <p:cNvPr id="9" name="Rectangle 8"/>
          <p:cNvSpPr/>
          <p:nvPr/>
        </p:nvSpPr>
        <p:spPr>
          <a:xfrm>
            <a:off x="866059" y="1676400"/>
            <a:ext cx="772241"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622301" y="1280744"/>
            <a:ext cx="1015999" cy="1081456"/>
          </a:xfrm>
          <a:prstGeom prst="rect">
            <a:avLst/>
          </a:prstGeom>
        </p:spPr>
      </p:pic>
    </p:spTree>
    <p:extLst>
      <p:ext uri="{BB962C8B-B14F-4D97-AF65-F5344CB8AC3E}">
        <p14:creationId xmlns:p14="http://schemas.microsoft.com/office/powerpoint/2010/main" val="35105771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2000" fill="hold" nodeType="withEffect">
                                  <p:stCondLst>
                                    <p:cond delay="2000"/>
                                  </p:stCondLst>
                                  <p:childTnLst>
                                    <p:animRot by="120000">
                                      <p:cBhvr>
                                        <p:cTn id="6" dur="200" fill="hold">
                                          <p:stCondLst>
                                            <p:cond delay="0"/>
                                          </p:stCondLst>
                                        </p:cTn>
                                        <p:tgtEl>
                                          <p:spTgt spid="8"/>
                                        </p:tgtEl>
                                        <p:attrNameLst>
                                          <p:attrName>r</p:attrName>
                                        </p:attrNameLst>
                                      </p:cBhvr>
                                    </p:animRot>
                                    <p:animRot by="-240000">
                                      <p:cBhvr>
                                        <p:cTn id="7" dur="400" fill="hold">
                                          <p:stCondLst>
                                            <p:cond delay="400"/>
                                          </p:stCondLst>
                                        </p:cTn>
                                        <p:tgtEl>
                                          <p:spTgt spid="8"/>
                                        </p:tgtEl>
                                        <p:attrNameLst>
                                          <p:attrName>r</p:attrName>
                                        </p:attrNameLst>
                                      </p:cBhvr>
                                    </p:animRot>
                                    <p:animRot by="240000">
                                      <p:cBhvr>
                                        <p:cTn id="8" dur="400" fill="hold">
                                          <p:stCondLst>
                                            <p:cond delay="800"/>
                                          </p:stCondLst>
                                        </p:cTn>
                                        <p:tgtEl>
                                          <p:spTgt spid="8"/>
                                        </p:tgtEl>
                                        <p:attrNameLst>
                                          <p:attrName>r</p:attrName>
                                        </p:attrNameLst>
                                      </p:cBhvr>
                                    </p:animRot>
                                    <p:animRot by="-240000">
                                      <p:cBhvr>
                                        <p:cTn id="9" dur="400" fill="hold">
                                          <p:stCondLst>
                                            <p:cond delay="1200"/>
                                          </p:stCondLst>
                                        </p:cTn>
                                        <p:tgtEl>
                                          <p:spTgt spid="8"/>
                                        </p:tgtEl>
                                        <p:attrNameLst>
                                          <p:attrName>r</p:attrName>
                                        </p:attrNameLst>
                                      </p:cBhvr>
                                    </p:animRot>
                                    <p:animRot by="120000">
                                      <p:cBhvr>
                                        <p:cTn id="10" dur="400" fill="hold">
                                          <p:stCondLst>
                                            <p:cond delay="16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Evading PayPal Detection</a:t>
            </a:r>
          </a:p>
        </p:txBody>
      </p:sp>
      <p:sp>
        <p:nvSpPr>
          <p:cNvPr id="3" name="Content Placeholder 2"/>
          <p:cNvSpPr>
            <a:spLocks noGrp="1"/>
          </p:cNvSpPr>
          <p:nvPr>
            <p:ph idx="1"/>
          </p:nvPr>
        </p:nvSpPr>
        <p:spPr/>
        <p:txBody>
          <a:bodyPr/>
          <a:lstStyle/>
          <a:p>
            <a:r>
              <a:rPr lang="en-US" dirty="0" smtClean="0"/>
              <a:t>Change Domain Name</a:t>
            </a:r>
          </a:p>
          <a:p>
            <a:pPr lvl="1"/>
            <a:r>
              <a:rPr lang="en-US" dirty="0" smtClean="0"/>
              <a:t>Need to get updated domain name to customers and update ads</a:t>
            </a:r>
          </a:p>
          <a:p>
            <a:pPr lvl="1"/>
            <a:endParaRPr lang="en-US" dirty="0"/>
          </a:p>
          <a:p>
            <a:r>
              <a:rPr lang="en-US" dirty="0" smtClean="0"/>
              <a:t>Add in redirection hop to hide real domain in referrer</a:t>
            </a:r>
          </a:p>
          <a:p>
            <a:pPr lvl="1"/>
            <a:r>
              <a:rPr lang="en-US" dirty="0" smtClean="0"/>
              <a:t>Low-cost solution to avoid limiting from </a:t>
            </a:r>
            <a:r>
              <a:rPr lang="en-US" dirty="0" err="1" smtClean="0"/>
              <a:t>paypal</a:t>
            </a:r>
            <a:endParaRPr lang="en-US" dirty="0" smtClean="0"/>
          </a:p>
          <a:p>
            <a:pPr lvl="1"/>
            <a:r>
              <a:rPr lang="en-US" dirty="0" smtClean="0"/>
              <a:t>Traceable by automated purchaser</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50</a:t>
            </a:fld>
            <a:endParaRPr lang="en-US"/>
          </a:p>
        </p:txBody>
      </p:sp>
    </p:spTree>
    <p:extLst>
      <p:ext uri="{BB962C8B-B14F-4D97-AF65-F5344CB8AC3E}">
        <p14:creationId xmlns:p14="http://schemas.microsoft.com/office/powerpoint/2010/main" val="2894948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Evading PayPal Detection</a:t>
            </a:r>
            <a:endParaRPr lang="en-US" dirty="0"/>
          </a:p>
        </p:txBody>
      </p:sp>
      <p:sp>
        <p:nvSpPr>
          <p:cNvPr id="3" name="Content Placeholder 2"/>
          <p:cNvSpPr>
            <a:spLocks noGrp="1"/>
          </p:cNvSpPr>
          <p:nvPr>
            <p:ph idx="1"/>
          </p:nvPr>
        </p:nvSpPr>
        <p:spPr/>
        <p:txBody>
          <a:bodyPr/>
          <a:lstStyle/>
          <a:p>
            <a:r>
              <a:rPr lang="en-US" dirty="0" smtClean="0"/>
              <a:t>Off-line acceptance of PayPal</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51</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38400"/>
            <a:ext cx="588645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84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More sustained payment interventions</a:t>
            </a:r>
          </a:p>
          <a:p>
            <a:r>
              <a:rPr lang="en-US" dirty="0" smtClean="0"/>
              <a:t>Reach out to other payment processors</a:t>
            </a:r>
          </a:p>
          <a:p>
            <a:pPr lvl="1"/>
            <a:r>
              <a:rPr lang="en-US" dirty="0" smtClean="0"/>
              <a:t>Attempt to get aggregate information</a:t>
            </a:r>
          </a:p>
          <a:p>
            <a:pPr lvl="2"/>
            <a:r>
              <a:rPr lang="en-US" dirty="0" smtClean="0"/>
              <a:t>Where are the customers from?</a:t>
            </a:r>
          </a:p>
          <a:p>
            <a:pPr lvl="2"/>
            <a:r>
              <a:rPr lang="en-US" dirty="0" smtClean="0"/>
              <a:t>What is the volume of users?</a:t>
            </a:r>
          </a:p>
          <a:p>
            <a:pPr lvl="2"/>
            <a:r>
              <a:rPr lang="en-US" dirty="0" smtClean="0"/>
              <a:t>What are the more heavily used ones?</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52</a:t>
            </a:fld>
            <a:endParaRPr lang="en-US"/>
          </a:p>
        </p:txBody>
      </p:sp>
    </p:spTree>
    <p:extLst>
      <p:ext uri="{BB962C8B-B14F-4D97-AF65-F5344CB8AC3E}">
        <p14:creationId xmlns:p14="http://schemas.microsoft.com/office/powerpoint/2010/main" val="264194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Payment interventions are effective</a:t>
            </a:r>
          </a:p>
          <a:p>
            <a:pPr lvl="1"/>
            <a:r>
              <a:rPr lang="en-US" dirty="0" smtClean="0"/>
              <a:t>More effective on smaller ones</a:t>
            </a:r>
          </a:p>
          <a:p>
            <a:pPr lvl="1"/>
            <a:r>
              <a:rPr lang="en-US" dirty="0" smtClean="0"/>
              <a:t>Less effective on larger ones</a:t>
            </a:r>
          </a:p>
          <a:p>
            <a:pPr lvl="1"/>
            <a:endParaRPr lang="en-US" dirty="0"/>
          </a:p>
          <a:p>
            <a:r>
              <a:rPr lang="en-US" dirty="0" smtClean="0"/>
              <a:t>Need to understand structure of </a:t>
            </a:r>
            <a:r>
              <a:rPr lang="en-US" dirty="0" err="1" smtClean="0"/>
              <a:t>booters</a:t>
            </a:r>
            <a:endParaRPr lang="en-US" dirty="0"/>
          </a:p>
          <a:p>
            <a:endParaRPr lang="en-US" dirty="0" smtClean="0"/>
          </a:p>
          <a:p>
            <a:r>
              <a:rPr lang="en-US" dirty="0" smtClean="0"/>
              <a:t>Difficult problem that requires collaboration</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53</a:t>
            </a:fld>
            <a:endParaRPr lang="en-US"/>
          </a:p>
        </p:txBody>
      </p:sp>
    </p:spTree>
    <p:extLst>
      <p:ext uri="{BB962C8B-B14F-4D97-AF65-F5344CB8AC3E}">
        <p14:creationId xmlns:p14="http://schemas.microsoft.com/office/powerpoint/2010/main" val="303692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NTP DDoS Attack Mechanics</a:t>
            </a:r>
            <a:endParaRPr lang="en-US" b="1" dirty="0"/>
          </a:p>
        </p:txBody>
      </p:sp>
      <p:sp>
        <p:nvSpPr>
          <p:cNvPr id="3" name="Content Placeholder 2"/>
          <p:cNvSpPr>
            <a:spLocks noGrp="1"/>
          </p:cNvSpPr>
          <p:nvPr>
            <p:ph idx="1"/>
          </p:nvPr>
        </p:nvSpPr>
        <p:spPr>
          <a:xfrm>
            <a:off x="262742" y="1282688"/>
            <a:ext cx="8881257" cy="5319386"/>
          </a:xfrm>
        </p:spPr>
        <p:txBody>
          <a:bodyPr>
            <a:normAutofit fontScale="85000" lnSpcReduction="10000"/>
          </a:bodyPr>
          <a:lstStyle/>
          <a:p>
            <a:r>
              <a:rPr lang="en-US" dirty="0" smtClean="0"/>
              <a:t>Network Time Protocol: for synchronizing system clocks</a:t>
            </a:r>
          </a:p>
          <a:p>
            <a:pPr lvl="1"/>
            <a:r>
              <a:rPr lang="en-US" dirty="0" smtClean="0"/>
              <a:t>Widely deployed on servers, workstations, and network gear</a:t>
            </a:r>
          </a:p>
          <a:p>
            <a:r>
              <a:rPr lang="en-US" b="1" dirty="0" smtClean="0"/>
              <a:t>Normal Use</a:t>
            </a:r>
            <a:r>
              <a:rPr lang="en-US" dirty="0" smtClean="0"/>
              <a:t>: </a:t>
            </a:r>
          </a:p>
          <a:p>
            <a:pPr lvl="1"/>
            <a:r>
              <a:rPr lang="en-US" dirty="0" smtClean="0"/>
              <a:t>small client and small server packets (</a:t>
            </a:r>
            <a:r>
              <a:rPr lang="en-US" u="sng" dirty="0" smtClean="0"/>
              <a:t>symmetric</a:t>
            </a:r>
            <a:r>
              <a:rPr lang="en-US" dirty="0" smtClean="0"/>
              <a:t>)</a:t>
            </a:r>
          </a:p>
          <a:p>
            <a:pPr lvl="1"/>
            <a:r>
              <a:rPr lang="en-US" dirty="0"/>
              <a:t>t</a:t>
            </a:r>
            <a:r>
              <a:rPr lang="en-US" dirty="0" smtClean="0"/>
              <a:t>ypically one exchange every 1 to 12 minutes</a:t>
            </a:r>
          </a:p>
          <a:p>
            <a:pPr lvl="1"/>
            <a:r>
              <a:rPr lang="en-US" dirty="0" smtClean="0"/>
              <a:t>NTP protocol normal modes </a:t>
            </a:r>
            <a:r>
              <a:rPr lang="en-US" sz="2100" dirty="0" smtClean="0"/>
              <a:t>(mode 3 or 4)</a:t>
            </a:r>
          </a:p>
          <a:p>
            <a:r>
              <a:rPr lang="en-US" b="1" dirty="0" smtClean="0"/>
              <a:t>Attacks:</a:t>
            </a:r>
            <a:r>
              <a:rPr lang="en-US" dirty="0" smtClean="0"/>
              <a:t> </a:t>
            </a:r>
          </a:p>
          <a:p>
            <a:pPr lvl="1"/>
            <a:r>
              <a:rPr lang="en-US" dirty="0" smtClean="0"/>
              <a:t>small requests, large responses (</a:t>
            </a:r>
            <a:r>
              <a:rPr lang="en-US" u="sng" dirty="0" smtClean="0"/>
              <a:t>asymmetric)</a:t>
            </a:r>
            <a:endParaRPr lang="en-US" dirty="0" smtClean="0"/>
          </a:p>
          <a:p>
            <a:pPr lvl="1"/>
            <a:r>
              <a:rPr lang="en-US" dirty="0" smtClean="0"/>
              <a:t>typically many times per second</a:t>
            </a:r>
          </a:p>
          <a:p>
            <a:pPr lvl="1"/>
            <a:r>
              <a:rPr lang="en-US" dirty="0" smtClean="0"/>
              <a:t>NTP protocol special diagnostic modes </a:t>
            </a:r>
            <a:r>
              <a:rPr lang="en-US" sz="2100" dirty="0" smtClean="0"/>
              <a:t>(6 or 7)</a:t>
            </a:r>
            <a:r>
              <a:rPr lang="en-US" dirty="0" smtClean="0"/>
              <a:t>; most </a:t>
            </a:r>
          </a:p>
          <a:p>
            <a:pPr marL="457200" lvl="1" indent="0">
              <a:buNone/>
            </a:pPr>
            <a:r>
              <a:rPr lang="en-US" dirty="0" smtClean="0"/>
              <a:t>    egregiously: “</a:t>
            </a:r>
            <a:r>
              <a:rPr lang="en-US" b="1" dirty="0" err="1" smtClean="0">
                <a:latin typeface="Courier"/>
                <a:cs typeface="Courier"/>
              </a:rPr>
              <a:t>monlist</a:t>
            </a:r>
            <a:r>
              <a:rPr lang="en-US" dirty="0" smtClean="0"/>
              <a:t>” command (out of several): </a:t>
            </a:r>
          </a:p>
          <a:p>
            <a:pPr lvl="2"/>
            <a:r>
              <a:rPr lang="en-US" dirty="0" smtClean="0"/>
              <a:t>Request:        1pkt,  ~100B  </a:t>
            </a:r>
          </a:p>
          <a:p>
            <a:pPr lvl="2"/>
            <a:r>
              <a:rPr lang="en-US" dirty="0" smtClean="0"/>
              <a:t>Response: up to 40pkt, ~20,000B; </a:t>
            </a:r>
            <a:r>
              <a:rPr lang="en-US" b="1" dirty="0" smtClean="0"/>
              <a:t>~200x amplification</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6</a:t>
            </a:fld>
            <a:endParaRPr lang="en-US"/>
          </a:p>
        </p:txBody>
      </p:sp>
    </p:spTree>
    <p:extLst>
      <p:ext uri="{BB962C8B-B14F-4D97-AF65-F5344CB8AC3E}">
        <p14:creationId xmlns:p14="http://schemas.microsoft.com/office/powerpoint/2010/main" val="1794561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dissolve">
                                      <p:cBhvr>
                                        <p:cTn id="30" dur="500"/>
                                        <p:tgtEl>
                                          <p:spTgt spid="3">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dissolve">
                                      <p:cBhvr>
                                        <p:cTn id="33" dur="500"/>
                                        <p:tgtEl>
                                          <p:spTgt spid="3">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dissolve">
                                      <p:cBhvr>
                                        <p:cTn id="36" dur="500"/>
                                        <p:tgtEl>
                                          <p:spTgt spid="3">
                                            <p:txEl>
                                              <p:pRg st="11" end="11"/>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dissolv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NTP Attacks</a:t>
            </a:r>
            <a:endParaRPr lang="en-US" b="1" dirty="0"/>
          </a:p>
        </p:txBody>
      </p:sp>
      <p:pic>
        <p:nvPicPr>
          <p:cNvPr id="7" name="Content Placeholder 6"/>
          <p:cNvPicPr>
            <a:picLocks noGrp="1" noChangeAspect="1"/>
          </p:cNvPicPr>
          <p:nvPr>
            <p:ph idx="1"/>
          </p:nvPr>
        </p:nvPicPr>
        <p:blipFill>
          <a:blip r:embed="rId3"/>
          <a:srcRect l="-10463" r="-10463"/>
          <a:stretch>
            <a:fillRect/>
          </a:stretch>
        </p:blipFill>
        <p:spPr>
          <a:xfrm>
            <a:off x="-254000" y="1348758"/>
            <a:ext cx="9144000" cy="5028847"/>
          </a:xfrm>
        </p:spPr>
      </p:pic>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7</a:t>
            </a:fld>
            <a:endParaRPr lang="en-US"/>
          </a:p>
        </p:txBody>
      </p:sp>
      <p:sp>
        <p:nvSpPr>
          <p:cNvPr id="3" name="Oval 2"/>
          <p:cNvSpPr/>
          <p:nvPr/>
        </p:nvSpPr>
        <p:spPr>
          <a:xfrm>
            <a:off x="5780343" y="1839384"/>
            <a:ext cx="821071" cy="788307"/>
          </a:xfrm>
          <a:prstGeom prst="ellipse">
            <a:avLst/>
          </a:prstGeom>
          <a:noFill/>
          <a:ln w="28575" cmpd="sng">
            <a:solidFill>
              <a:schemeClr val="accent1">
                <a:shade val="95000"/>
                <a:satMod val="105000"/>
                <a:alpha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6440130" y="1259102"/>
            <a:ext cx="533504" cy="6402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03729" y="933566"/>
            <a:ext cx="2589246" cy="369332"/>
          </a:xfrm>
          <a:prstGeom prst="rect">
            <a:avLst/>
          </a:prstGeom>
          <a:noFill/>
        </p:spPr>
        <p:txBody>
          <a:bodyPr wrap="none" rtlCol="0">
            <a:spAutoFit/>
          </a:bodyPr>
          <a:lstStyle/>
          <a:p>
            <a:r>
              <a:rPr lang="en-US" b="1" dirty="0" smtClean="0">
                <a:solidFill>
                  <a:srgbClr val="FF6600"/>
                </a:solidFill>
              </a:rPr>
              <a:t>Majority of Large Attacks</a:t>
            </a:r>
            <a:endParaRPr lang="en-US" b="1" dirty="0">
              <a:solidFill>
                <a:srgbClr val="FF6600"/>
              </a:solidFill>
            </a:endParaRPr>
          </a:p>
        </p:txBody>
      </p:sp>
      <p:sp>
        <p:nvSpPr>
          <p:cNvPr id="10" name="Oval 9"/>
          <p:cNvSpPr/>
          <p:nvPr/>
        </p:nvSpPr>
        <p:spPr>
          <a:xfrm>
            <a:off x="1104841" y="5440630"/>
            <a:ext cx="1018996" cy="788307"/>
          </a:xfrm>
          <a:prstGeom prst="ellipse">
            <a:avLst/>
          </a:prstGeom>
          <a:noFill/>
          <a:ln w="28575" cmpd="sng">
            <a:solidFill>
              <a:schemeClr val="accent1">
                <a:shade val="95000"/>
                <a:satMod val="105000"/>
                <a:alpha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166962" y="4140657"/>
            <a:ext cx="3077736" cy="369332"/>
          </a:xfrm>
          <a:prstGeom prst="rect">
            <a:avLst/>
          </a:prstGeom>
          <a:noFill/>
        </p:spPr>
        <p:txBody>
          <a:bodyPr wrap="none" rtlCol="0">
            <a:spAutoFit/>
          </a:bodyPr>
          <a:lstStyle/>
          <a:p>
            <a:r>
              <a:rPr lang="en-US" b="1" dirty="0" smtClean="0">
                <a:solidFill>
                  <a:schemeClr val="accent1"/>
                </a:solidFill>
              </a:rPr>
              <a:t>Negligible Fraction of all DDoS</a:t>
            </a:r>
            <a:endParaRPr lang="en-US" b="1" dirty="0">
              <a:solidFill>
                <a:schemeClr val="accent1"/>
              </a:solidFill>
            </a:endParaRPr>
          </a:p>
        </p:txBody>
      </p:sp>
      <p:cxnSp>
        <p:nvCxnSpPr>
          <p:cNvPr id="13" name="Straight Arrow Connector 12"/>
          <p:cNvCxnSpPr/>
          <p:nvPr/>
        </p:nvCxnSpPr>
        <p:spPr>
          <a:xfrm flipH="1">
            <a:off x="1696881" y="4509989"/>
            <a:ext cx="459801" cy="908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9562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4014" y="1393409"/>
            <a:ext cx="7775547" cy="5100537"/>
          </a:xfrm>
          <a:prstGeom prst="rect">
            <a:avLst/>
          </a:prstGeom>
        </p:spPr>
      </p:pic>
      <p:sp>
        <p:nvSpPr>
          <p:cNvPr id="2" name="Title 1"/>
          <p:cNvSpPr>
            <a:spLocks noGrp="1"/>
          </p:cNvSpPr>
          <p:nvPr>
            <p:ph type="title"/>
          </p:nvPr>
        </p:nvSpPr>
        <p:spPr/>
        <p:txBody>
          <a:bodyPr/>
          <a:lstStyle/>
          <a:p>
            <a:r>
              <a:rPr lang="en-US" b="1" dirty="0" smtClean="0"/>
              <a:t>NTP </a:t>
            </a:r>
            <a:r>
              <a:rPr lang="en-US" b="1" dirty="0" err="1" smtClean="0"/>
              <a:t>monlist</a:t>
            </a:r>
            <a:r>
              <a:rPr lang="en-US" b="1" dirty="0" smtClean="0"/>
              <a:t> Amplifier Population</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8</a:t>
            </a:fld>
            <a:endParaRPr lang="en-US"/>
          </a:p>
        </p:txBody>
      </p:sp>
      <p:sp>
        <p:nvSpPr>
          <p:cNvPr id="8" name="TextBox 7"/>
          <p:cNvSpPr txBox="1"/>
          <p:nvPr/>
        </p:nvSpPr>
        <p:spPr>
          <a:xfrm>
            <a:off x="6848168" y="4968640"/>
            <a:ext cx="1215924" cy="369332"/>
          </a:xfrm>
          <a:prstGeom prst="rect">
            <a:avLst/>
          </a:prstGeom>
          <a:noFill/>
        </p:spPr>
        <p:txBody>
          <a:bodyPr wrap="square" rtlCol="0">
            <a:spAutoFit/>
          </a:bodyPr>
          <a:lstStyle/>
          <a:p>
            <a:pPr algn="ctr"/>
            <a:r>
              <a:rPr lang="en-US" b="1" dirty="0" smtClean="0">
                <a:solidFill>
                  <a:schemeClr val="accent1"/>
                </a:solidFill>
              </a:rPr>
              <a:t>Drop: </a:t>
            </a:r>
            <a:r>
              <a:rPr lang="en-US" b="1" dirty="0" smtClean="0">
                <a:solidFill>
                  <a:srgbClr val="008000"/>
                </a:solidFill>
              </a:rPr>
              <a:t>93%</a:t>
            </a:r>
            <a:r>
              <a:rPr lang="en-US" b="1" dirty="0" smtClean="0">
                <a:solidFill>
                  <a:schemeClr val="accent1"/>
                </a:solidFill>
              </a:rPr>
              <a:t> </a:t>
            </a:r>
            <a:endParaRPr lang="en-US" b="1" dirty="0">
              <a:solidFill>
                <a:schemeClr val="accent1"/>
              </a:solidFill>
            </a:endParaRPr>
          </a:p>
        </p:txBody>
      </p:sp>
      <p:sp>
        <p:nvSpPr>
          <p:cNvPr id="5" name="TextBox 4"/>
          <p:cNvSpPr txBox="1"/>
          <p:nvPr/>
        </p:nvSpPr>
        <p:spPr>
          <a:xfrm>
            <a:off x="4775524" y="4302844"/>
            <a:ext cx="3288568" cy="338554"/>
          </a:xfrm>
          <a:prstGeom prst="rect">
            <a:avLst/>
          </a:prstGeom>
          <a:noFill/>
        </p:spPr>
        <p:txBody>
          <a:bodyPr wrap="none" rtlCol="0">
            <a:spAutoFit/>
          </a:bodyPr>
          <a:lstStyle/>
          <a:p>
            <a:r>
              <a:rPr lang="en-US" sz="1600" i="1" dirty="0"/>
              <a:t>See also: </a:t>
            </a:r>
            <a:r>
              <a:rPr lang="en-US" sz="1600" i="1" dirty="0" err="1" smtClean="0"/>
              <a:t>Kührer</a:t>
            </a:r>
            <a:r>
              <a:rPr lang="en-US" sz="1600" i="1" dirty="0" smtClean="0"/>
              <a:t> et al. 2014@USENIX</a:t>
            </a:r>
            <a:endParaRPr lang="en-US" sz="1600" i="1" dirty="0"/>
          </a:p>
        </p:txBody>
      </p:sp>
    </p:spTree>
    <p:extLst>
      <p:ext uri="{BB962C8B-B14F-4D97-AF65-F5344CB8AC3E}">
        <p14:creationId xmlns:p14="http://schemas.microsoft.com/office/powerpoint/2010/main" val="3027841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6534" y="1107065"/>
            <a:ext cx="8391213" cy="5519553"/>
          </a:xfrm>
          <a:prstGeom prst="rect">
            <a:avLst/>
          </a:prstGeom>
        </p:spPr>
      </p:pic>
      <p:sp>
        <p:nvSpPr>
          <p:cNvPr id="2" name="Title 1"/>
          <p:cNvSpPr>
            <a:spLocks noGrp="1"/>
          </p:cNvSpPr>
          <p:nvPr>
            <p:ph type="title"/>
          </p:nvPr>
        </p:nvSpPr>
        <p:spPr>
          <a:xfrm>
            <a:off x="457200" y="33760"/>
            <a:ext cx="8229600" cy="1143000"/>
          </a:xfrm>
        </p:spPr>
        <p:txBody>
          <a:bodyPr/>
          <a:lstStyle/>
          <a:p>
            <a:r>
              <a:rPr lang="en-US" b="1" dirty="0" smtClean="0"/>
              <a:t>Amplifier Power</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9</a:t>
            </a:fld>
            <a:endParaRPr lang="en-US"/>
          </a:p>
        </p:txBody>
      </p:sp>
      <p:sp>
        <p:nvSpPr>
          <p:cNvPr id="3" name="Oval 2"/>
          <p:cNvSpPr/>
          <p:nvPr/>
        </p:nvSpPr>
        <p:spPr>
          <a:xfrm>
            <a:off x="6771532" y="4910849"/>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677971" y="4450651"/>
            <a:ext cx="1390124" cy="369332"/>
          </a:xfrm>
          <a:prstGeom prst="rect">
            <a:avLst/>
          </a:prstGeom>
          <a:noFill/>
        </p:spPr>
        <p:txBody>
          <a:bodyPr wrap="none" rtlCol="0">
            <a:spAutoFit/>
          </a:bodyPr>
          <a:lstStyle/>
          <a:p>
            <a:r>
              <a:rPr lang="en-US" b="1" dirty="0" smtClean="0">
                <a:solidFill>
                  <a:schemeClr val="accent1"/>
                </a:solidFill>
              </a:rPr>
              <a:t>Median: 10x </a:t>
            </a:r>
          </a:p>
        </p:txBody>
      </p:sp>
      <p:sp>
        <p:nvSpPr>
          <p:cNvPr id="10" name="TextBox 9"/>
          <p:cNvSpPr txBox="1"/>
          <p:nvPr/>
        </p:nvSpPr>
        <p:spPr>
          <a:xfrm>
            <a:off x="5035205" y="3925668"/>
            <a:ext cx="2069797" cy="369332"/>
          </a:xfrm>
          <a:prstGeom prst="rect">
            <a:avLst/>
          </a:prstGeom>
          <a:noFill/>
        </p:spPr>
        <p:txBody>
          <a:bodyPr wrap="none" rtlCol="0">
            <a:spAutoFit/>
          </a:bodyPr>
          <a:lstStyle/>
          <a:p>
            <a:pPr algn="ctr"/>
            <a:r>
              <a:rPr lang="en-US" b="1" dirty="0" smtClean="0">
                <a:solidFill>
                  <a:schemeClr val="accent1"/>
                </a:solidFill>
              </a:rPr>
              <a:t>Pool of ~100k: </a:t>
            </a:r>
            <a:r>
              <a:rPr lang="en-US" b="1" dirty="0" smtClean="0">
                <a:solidFill>
                  <a:srgbClr val="FFB721"/>
                </a:solidFill>
              </a:rPr>
              <a:t>200x</a:t>
            </a:r>
            <a:r>
              <a:rPr lang="en-US" b="1" dirty="0" smtClean="0">
                <a:solidFill>
                  <a:schemeClr val="accent1"/>
                </a:solidFill>
              </a:rPr>
              <a:t> </a:t>
            </a:r>
          </a:p>
        </p:txBody>
      </p:sp>
      <p:sp>
        <p:nvSpPr>
          <p:cNvPr id="11" name="TextBox 10"/>
          <p:cNvSpPr txBox="1"/>
          <p:nvPr/>
        </p:nvSpPr>
        <p:spPr>
          <a:xfrm>
            <a:off x="2117188" y="2671022"/>
            <a:ext cx="2185214" cy="369332"/>
          </a:xfrm>
          <a:prstGeom prst="rect">
            <a:avLst/>
          </a:prstGeom>
          <a:noFill/>
        </p:spPr>
        <p:txBody>
          <a:bodyPr wrap="none" rtlCol="0">
            <a:spAutoFit/>
          </a:bodyPr>
          <a:lstStyle/>
          <a:p>
            <a:pPr algn="ctr"/>
            <a:r>
              <a:rPr lang="en-US" b="1" dirty="0" smtClean="0">
                <a:solidFill>
                  <a:schemeClr val="accent1"/>
                </a:solidFill>
              </a:rPr>
              <a:t>Pool of 1k: </a:t>
            </a:r>
            <a:r>
              <a:rPr lang="en-US" b="1" dirty="0" smtClean="0">
                <a:solidFill>
                  <a:srgbClr val="FF6600"/>
                </a:solidFill>
              </a:rPr>
              <a:t>&gt; 10,000x </a:t>
            </a:r>
          </a:p>
        </p:txBody>
      </p:sp>
      <p:sp>
        <p:nvSpPr>
          <p:cNvPr id="12" name="TextBox 11"/>
          <p:cNvSpPr txBox="1"/>
          <p:nvPr/>
        </p:nvSpPr>
        <p:spPr>
          <a:xfrm>
            <a:off x="1196585" y="1534398"/>
            <a:ext cx="3456153" cy="646331"/>
          </a:xfrm>
          <a:prstGeom prst="rect">
            <a:avLst/>
          </a:prstGeom>
          <a:noFill/>
        </p:spPr>
        <p:txBody>
          <a:bodyPr wrap="square" rtlCol="0">
            <a:spAutoFit/>
          </a:bodyPr>
          <a:lstStyle/>
          <a:p>
            <a:pPr algn="ctr"/>
            <a:r>
              <a:rPr lang="en-US" b="1" dirty="0" smtClean="0">
                <a:solidFill>
                  <a:schemeClr val="accent1"/>
                </a:solidFill>
              </a:rPr>
              <a:t>Handful of “Mega Amplifiers”: Top 20 avg.: </a:t>
            </a:r>
            <a:r>
              <a:rPr lang="en-US" b="1" dirty="0" smtClean="0">
                <a:solidFill>
                  <a:srgbClr val="FF0000"/>
                </a:solidFill>
              </a:rPr>
              <a:t>&gt; 60,000,000x </a:t>
            </a:r>
          </a:p>
        </p:txBody>
      </p:sp>
      <p:sp>
        <p:nvSpPr>
          <p:cNvPr id="8" name="Rectangle 7"/>
          <p:cNvSpPr/>
          <p:nvPr/>
        </p:nvSpPr>
        <p:spPr>
          <a:xfrm>
            <a:off x="1302767" y="1368589"/>
            <a:ext cx="3809772" cy="4664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20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P spid="12" grpId="0"/>
      <p:bldP spid="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12976</TotalTime>
  <Words>5351</Words>
  <Application>Microsoft Macintosh PowerPoint</Application>
  <PresentationFormat>On-screen Show (4:3)</PresentationFormat>
  <Paragraphs>612</Paragraphs>
  <Slides>53</Slides>
  <Notes>18</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Taming the 800 Pound Gorilla: The Rise and Decline of NTP DDoS Attacks</vt:lpstr>
      <vt:lpstr>The DDoS “Hockey Stick Era”</vt:lpstr>
      <vt:lpstr>Agenda &amp; Overview</vt:lpstr>
      <vt:lpstr>Reflected &amp; Amplified DDoS Attacks</vt:lpstr>
      <vt:lpstr>Reflected &amp; Amplified DDoS Attacks</vt:lpstr>
      <vt:lpstr>NTP DDoS Attack Mechanics</vt:lpstr>
      <vt:lpstr>NTP Attacks</vt:lpstr>
      <vt:lpstr>NTP monlist Amplifier Population</vt:lpstr>
      <vt:lpstr>Amplifier Power</vt:lpstr>
      <vt:lpstr>The monlist Table</vt:lpstr>
      <vt:lpstr>Attack Time Series</vt:lpstr>
      <vt:lpstr>Top Attacked Ports</vt:lpstr>
      <vt:lpstr>Mega Amplifiers in Monlist Table</vt:lpstr>
      <vt:lpstr>Mega Amplifiers Follow-Up</vt:lpstr>
      <vt:lpstr>Local ISP Perspective: NTP Darknet and ISP Traffic at Merit</vt:lpstr>
      <vt:lpstr>Local ISP Perspective: NTP Traffic at CSU/FRGP</vt:lpstr>
      <vt:lpstr>Summary</vt:lpstr>
      <vt:lpstr>Thank You!</vt:lpstr>
      <vt:lpstr>Understanding the Emerging Threat of DDoS-as-a-Service</vt:lpstr>
      <vt:lpstr>What this Talk is About</vt:lpstr>
      <vt:lpstr>PowerPoint Presentation</vt:lpstr>
      <vt:lpstr>PowerPoint Presentation</vt:lpstr>
      <vt:lpstr>PowerPoint Presentation</vt:lpstr>
      <vt:lpstr>PowerPoint Presentation</vt:lpstr>
      <vt:lpstr>How to Setup Booter Service</vt:lpstr>
      <vt:lpstr>Dataset</vt:lpstr>
      <vt:lpstr>Used to Target Bloggers</vt:lpstr>
      <vt:lpstr>TWBooter Details</vt:lpstr>
      <vt:lpstr>Attack Infrastructure</vt:lpstr>
      <vt:lpstr>Attack Capacity</vt:lpstr>
      <vt:lpstr>User Growth Rate</vt:lpstr>
      <vt:lpstr>User Subscriptions</vt:lpstr>
      <vt:lpstr>User Attacks</vt:lpstr>
      <vt:lpstr>Victims</vt:lpstr>
      <vt:lpstr>Other Booter Services</vt:lpstr>
      <vt:lpstr>Conclusion</vt:lpstr>
      <vt:lpstr>Understanding Booter Payment Processing</vt:lpstr>
      <vt:lpstr>Booters</vt:lpstr>
      <vt:lpstr>Booter Costs</vt:lpstr>
      <vt:lpstr>Booter Payment Ecosystem</vt:lpstr>
      <vt:lpstr>Long Tail of Methods</vt:lpstr>
      <vt:lpstr>Bitcoin Payments</vt:lpstr>
      <vt:lpstr>PayPal enforcement</vt:lpstr>
      <vt:lpstr>Aside on Website Hosting</vt:lpstr>
      <vt:lpstr>DataSet</vt:lpstr>
      <vt:lpstr>Results</vt:lpstr>
      <vt:lpstr>PowerPoint Presentation</vt:lpstr>
      <vt:lpstr>PowerPoint Presentation</vt:lpstr>
      <vt:lpstr>PowerPoint Presentation</vt:lpstr>
      <vt:lpstr>Evading PayPal Detection</vt:lpstr>
      <vt:lpstr>Evading PayPal Detection</vt:lpstr>
      <vt:lpstr>Future Work</vt:lpstr>
      <vt:lpstr>Conclusions</vt:lpstr>
    </vt:vector>
  </TitlesOfParts>
  <Manager/>
  <Company>University of Michigan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and Decline of NTP DDoS Attacks</dc:title>
  <dc:subject/>
  <dc:creator>J. C.</dc:creator>
  <cp:keywords/>
  <dc:description/>
  <cp:lastModifiedBy>Michael</cp:lastModifiedBy>
  <cp:revision>384</cp:revision>
  <dcterms:created xsi:type="dcterms:W3CDTF">2014-08-11T12:39:51Z</dcterms:created>
  <dcterms:modified xsi:type="dcterms:W3CDTF">2015-10-07T20:16:11Z</dcterms:modified>
  <cp:category/>
</cp:coreProperties>
</file>